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704" r:id="rId2"/>
  </p:sldMasterIdLst>
  <p:notesMasterIdLst>
    <p:notesMasterId r:id="rId28"/>
  </p:notesMasterIdLst>
  <p:handoutMasterIdLst>
    <p:handoutMasterId r:id="rId29"/>
  </p:handoutMasterIdLst>
  <p:sldIdLst>
    <p:sldId id="256" r:id="rId3"/>
    <p:sldId id="257" r:id="rId4"/>
    <p:sldId id="266" r:id="rId5"/>
    <p:sldId id="282" r:id="rId6"/>
    <p:sldId id="283" r:id="rId7"/>
    <p:sldId id="285" r:id="rId8"/>
    <p:sldId id="302" r:id="rId9"/>
    <p:sldId id="287" r:id="rId10"/>
    <p:sldId id="303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301" r:id="rId19"/>
    <p:sldId id="295" r:id="rId20"/>
    <p:sldId id="296" r:id="rId21"/>
    <p:sldId id="297" r:id="rId22"/>
    <p:sldId id="299" r:id="rId23"/>
    <p:sldId id="298" r:id="rId24"/>
    <p:sldId id="300" r:id="rId25"/>
    <p:sldId id="281" r:id="rId26"/>
    <p:sldId id="267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ucida Sans" panose="020B0602030504020204" pitchFamily="34" charset="77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D5F"/>
    <a:srgbClr val="2E444E"/>
    <a:srgbClr val="662953"/>
    <a:srgbClr val="4A103D"/>
    <a:srgbClr val="CA287A"/>
    <a:srgbClr val="DE2B32"/>
    <a:srgbClr val="122546"/>
    <a:srgbClr val="4BB089"/>
    <a:srgbClr val="AAC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5F5B95-4A32-F446-A616-B18AFF195FA4}" v="115" dt="2020-01-31T07:22:52.676"/>
    <p1510:client id="{55F50354-BC33-5043-A990-69694DBC679E}" v="91" dt="2020-01-31T21:03:34.023"/>
    <p1510:client id="{6F5B3670-B0B7-1540-8C21-69DB697A932D}" v="296" dt="2020-01-31T14:45:17.3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23"/>
    <p:restoredTop sz="76463"/>
  </p:normalViewPr>
  <p:slideViewPr>
    <p:cSldViewPr>
      <p:cViewPr varScale="1">
        <p:scale>
          <a:sx n="96" d="100"/>
          <a:sy n="96" d="100"/>
        </p:scale>
        <p:origin x="134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400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in S." userId="9aa5226f-2c95-49b9-8f51-57ed42821b00" providerId="ADAL" clId="{55F50354-BC33-5043-A990-69694DBC679E}"/>
    <pc:docChg chg="custSel modSld">
      <pc:chgData name="Stein S." userId="9aa5226f-2c95-49b9-8f51-57ed42821b00" providerId="ADAL" clId="{55F50354-BC33-5043-A990-69694DBC679E}" dt="2020-01-31T21:03:18.499" v="107"/>
      <pc:docMkLst>
        <pc:docMk/>
      </pc:docMkLst>
      <pc:sldChg chg="addSp modSp">
        <pc:chgData name="Stein S." userId="9aa5226f-2c95-49b9-8f51-57ed42821b00" providerId="ADAL" clId="{55F50354-BC33-5043-A990-69694DBC679E}" dt="2020-01-31T21:00:19.031" v="93" actId="14100"/>
        <pc:sldMkLst>
          <pc:docMk/>
          <pc:sldMk cId="3664921925" sldId="283"/>
        </pc:sldMkLst>
        <pc:spChg chg="add mod">
          <ac:chgData name="Stein S." userId="9aa5226f-2c95-49b9-8f51-57ed42821b00" providerId="ADAL" clId="{55F50354-BC33-5043-A990-69694DBC679E}" dt="2020-01-31T21:00:19.031" v="93" actId="14100"/>
          <ac:spMkLst>
            <pc:docMk/>
            <pc:sldMk cId="3664921925" sldId="283"/>
            <ac:spMk id="5" creationId="{17D9C0E0-8317-6B44-A5C0-77BE0ECFD6C6}"/>
          </ac:spMkLst>
        </pc:spChg>
      </pc:sldChg>
      <pc:sldChg chg="addSp delSp">
        <pc:chgData name="Stein S." userId="9aa5226f-2c95-49b9-8f51-57ed42821b00" providerId="ADAL" clId="{55F50354-BC33-5043-A990-69694DBC679E}" dt="2020-01-31T21:00:49.168" v="97"/>
        <pc:sldMkLst>
          <pc:docMk/>
          <pc:sldMk cId="2806683375" sldId="288"/>
        </pc:sldMkLst>
        <pc:spChg chg="add del">
          <ac:chgData name="Stein S." userId="9aa5226f-2c95-49b9-8f51-57ed42821b00" providerId="ADAL" clId="{55F50354-BC33-5043-A990-69694DBC679E}" dt="2020-01-31T21:00:43.274" v="96" actId="478"/>
          <ac:spMkLst>
            <pc:docMk/>
            <pc:sldMk cId="2806683375" sldId="288"/>
            <ac:spMk id="3" creationId="{A16885A3-256B-6749-9EB3-64A55C36DA5F}"/>
          </ac:spMkLst>
        </pc:spChg>
        <pc:spChg chg="add">
          <ac:chgData name="Stein S." userId="9aa5226f-2c95-49b9-8f51-57ed42821b00" providerId="ADAL" clId="{55F50354-BC33-5043-A990-69694DBC679E}" dt="2020-01-31T21:00:49.168" v="97"/>
          <ac:spMkLst>
            <pc:docMk/>
            <pc:sldMk cId="2806683375" sldId="288"/>
            <ac:spMk id="5" creationId="{57E7327A-5B0F-9C45-832E-6EA1FA0DA688}"/>
          </ac:spMkLst>
        </pc:spChg>
      </pc:sldChg>
      <pc:sldChg chg="addSp modSp modAnim">
        <pc:chgData name="Stein S." userId="9aa5226f-2c95-49b9-8f51-57ed42821b00" providerId="ADAL" clId="{55F50354-BC33-5043-A990-69694DBC679E}" dt="2020-01-31T21:01:14.424" v="98"/>
        <pc:sldMkLst>
          <pc:docMk/>
          <pc:sldMk cId="2174709537" sldId="292"/>
        </pc:sldMkLst>
        <pc:spChg chg="add">
          <ac:chgData name="Stein S." userId="9aa5226f-2c95-49b9-8f51-57ed42821b00" providerId="ADAL" clId="{55F50354-BC33-5043-A990-69694DBC679E}" dt="2020-01-31T21:01:14.424" v="98"/>
          <ac:spMkLst>
            <pc:docMk/>
            <pc:sldMk cId="2174709537" sldId="292"/>
            <ac:spMk id="6" creationId="{E78C9198-4A09-2F45-8828-15FD7AF64E1C}"/>
          </ac:spMkLst>
        </pc:spChg>
        <pc:spChg chg="mod">
          <ac:chgData name="Stein S." userId="9aa5226f-2c95-49b9-8f51-57ed42821b00" providerId="ADAL" clId="{55F50354-BC33-5043-A990-69694DBC679E}" dt="2020-01-31T20:49:20.104" v="70" actId="20577"/>
          <ac:spMkLst>
            <pc:docMk/>
            <pc:sldMk cId="2174709537" sldId="292"/>
            <ac:spMk id="10" creationId="{C1FFB392-A5E3-7E47-A6FF-5A5BB75BF68B}"/>
          </ac:spMkLst>
        </pc:spChg>
      </pc:sldChg>
      <pc:sldChg chg="addSp delSp">
        <pc:chgData name="Stein S." userId="9aa5226f-2c95-49b9-8f51-57ed42821b00" providerId="ADAL" clId="{55F50354-BC33-5043-A990-69694DBC679E}" dt="2020-01-31T21:01:41.404" v="101"/>
        <pc:sldMkLst>
          <pc:docMk/>
          <pc:sldMk cId="1466052965" sldId="294"/>
        </pc:sldMkLst>
        <pc:spChg chg="add del">
          <ac:chgData name="Stein S." userId="9aa5226f-2c95-49b9-8f51-57ed42821b00" providerId="ADAL" clId="{55F50354-BC33-5043-A990-69694DBC679E}" dt="2020-01-31T21:01:35.607" v="100" actId="478"/>
          <ac:spMkLst>
            <pc:docMk/>
            <pc:sldMk cId="1466052965" sldId="294"/>
            <ac:spMk id="7" creationId="{93E7AC86-69FF-DD43-8AFE-965E9B9D7824}"/>
          </ac:spMkLst>
        </pc:spChg>
        <pc:spChg chg="add">
          <ac:chgData name="Stein S." userId="9aa5226f-2c95-49b9-8f51-57ed42821b00" providerId="ADAL" clId="{55F50354-BC33-5043-A990-69694DBC679E}" dt="2020-01-31T21:01:41.404" v="101"/>
          <ac:spMkLst>
            <pc:docMk/>
            <pc:sldMk cId="1466052965" sldId="294"/>
            <ac:spMk id="8" creationId="{EF4071A4-F15E-874B-BE37-CB6062D13707}"/>
          </ac:spMkLst>
        </pc:spChg>
      </pc:sldChg>
      <pc:sldChg chg="addSp modSp">
        <pc:chgData name="Stein S." userId="9aa5226f-2c95-49b9-8f51-57ed42821b00" providerId="ADAL" clId="{55F50354-BC33-5043-A990-69694DBC679E}" dt="2020-01-31T21:02:33.391" v="105"/>
        <pc:sldMkLst>
          <pc:docMk/>
          <pc:sldMk cId="4211686255" sldId="295"/>
        </pc:sldMkLst>
        <pc:spChg chg="add mod">
          <ac:chgData name="Stein S." userId="9aa5226f-2c95-49b9-8f51-57ed42821b00" providerId="ADAL" clId="{55F50354-BC33-5043-A990-69694DBC679E}" dt="2020-01-31T21:02:33.391" v="105"/>
          <ac:spMkLst>
            <pc:docMk/>
            <pc:sldMk cId="4211686255" sldId="295"/>
            <ac:spMk id="7" creationId="{ABEF5AC6-1BA5-0E4B-872E-B58590E68568}"/>
          </ac:spMkLst>
        </pc:spChg>
      </pc:sldChg>
      <pc:sldChg chg="addSp">
        <pc:chgData name="Stein S." userId="9aa5226f-2c95-49b9-8f51-57ed42821b00" providerId="ADAL" clId="{55F50354-BC33-5043-A990-69694DBC679E}" dt="2020-01-31T21:02:54.080" v="106"/>
        <pc:sldMkLst>
          <pc:docMk/>
          <pc:sldMk cId="1817306295" sldId="296"/>
        </pc:sldMkLst>
        <pc:spChg chg="add">
          <ac:chgData name="Stein S." userId="9aa5226f-2c95-49b9-8f51-57ed42821b00" providerId="ADAL" clId="{55F50354-BC33-5043-A990-69694DBC679E}" dt="2020-01-31T21:02:54.080" v="106"/>
          <ac:spMkLst>
            <pc:docMk/>
            <pc:sldMk cId="1817306295" sldId="296"/>
            <ac:spMk id="18" creationId="{EB4CD4C0-6EB3-ED43-9AD8-11D4B75F9209}"/>
          </ac:spMkLst>
        </pc:spChg>
      </pc:sldChg>
      <pc:sldChg chg="addSp">
        <pc:chgData name="Stein S." userId="9aa5226f-2c95-49b9-8f51-57ed42821b00" providerId="ADAL" clId="{55F50354-BC33-5043-A990-69694DBC679E}" dt="2020-01-31T21:03:18.499" v="107"/>
        <pc:sldMkLst>
          <pc:docMk/>
          <pc:sldMk cId="3186730806" sldId="297"/>
        </pc:sldMkLst>
        <pc:spChg chg="add">
          <ac:chgData name="Stein S." userId="9aa5226f-2c95-49b9-8f51-57ed42821b00" providerId="ADAL" clId="{55F50354-BC33-5043-A990-69694DBC679E}" dt="2020-01-31T21:03:18.499" v="107"/>
          <ac:spMkLst>
            <pc:docMk/>
            <pc:sldMk cId="3186730806" sldId="297"/>
            <ac:spMk id="7" creationId="{F9CADD44-F65C-CB48-A0B8-CE479559EB94}"/>
          </ac:spMkLst>
        </pc:spChg>
      </pc:sldChg>
      <pc:sldChg chg="addSp">
        <pc:chgData name="Stein S." userId="9aa5226f-2c95-49b9-8f51-57ed42821b00" providerId="ADAL" clId="{55F50354-BC33-5043-A990-69694DBC679E}" dt="2020-01-31T21:02:00.270" v="102"/>
        <pc:sldMkLst>
          <pc:docMk/>
          <pc:sldMk cId="1355472128" sldId="301"/>
        </pc:sldMkLst>
        <pc:spChg chg="add">
          <ac:chgData name="Stein S." userId="9aa5226f-2c95-49b9-8f51-57ed42821b00" providerId="ADAL" clId="{55F50354-BC33-5043-A990-69694DBC679E}" dt="2020-01-31T21:02:00.270" v="102"/>
          <ac:spMkLst>
            <pc:docMk/>
            <pc:sldMk cId="1355472128" sldId="301"/>
            <ac:spMk id="6" creationId="{72C06707-1FDC-624D-89ED-06504448BFEF}"/>
          </ac:spMkLst>
        </pc:spChg>
      </pc:sldChg>
      <pc:sldChg chg="addSp">
        <pc:chgData name="Stein S." userId="9aa5226f-2c95-49b9-8f51-57ed42821b00" providerId="ADAL" clId="{55F50354-BC33-5043-A990-69694DBC679E}" dt="2020-01-31T21:00:22.683" v="94"/>
        <pc:sldMkLst>
          <pc:docMk/>
          <pc:sldMk cId="2197749287" sldId="302"/>
        </pc:sldMkLst>
        <pc:spChg chg="add">
          <ac:chgData name="Stein S." userId="9aa5226f-2c95-49b9-8f51-57ed42821b00" providerId="ADAL" clId="{55F50354-BC33-5043-A990-69694DBC679E}" dt="2020-01-31T21:00:22.683" v="94"/>
          <ac:spMkLst>
            <pc:docMk/>
            <pc:sldMk cId="2197749287" sldId="302"/>
            <ac:spMk id="4" creationId="{414690E6-056D-E44F-8672-229559CCBE1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54761-1460-C44E-8EE9-132392DCD1C4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82BE9-307A-AB49-B561-9E71E3CE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29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A3D421-3143-47CA-ACA9-5443A0940D94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A50D6-6132-4FF4-AFC5-01B946DDB4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693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A50D6-6132-4FF4-AFC5-01B946DDB4A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02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Logo Slide">
    <p:bg>
      <p:bgPr>
        <a:solidFill>
          <a:srgbClr val="063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723" y="2791953"/>
            <a:ext cx="4512501" cy="98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51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o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54560" y="2060849"/>
            <a:ext cx="7591573" cy="1226567"/>
          </a:xfrm>
          <a:prstGeom prst="rect">
            <a:avLst/>
          </a:prstGeom>
        </p:spPr>
        <p:txBody>
          <a:bodyPr anchor="ctr" anchorCtr="0"/>
          <a:lstStyle>
            <a:lvl1pPr algn="l">
              <a:defRPr sz="3200" b="1" spc="-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584" y="3287415"/>
            <a:ext cx="7584843" cy="864096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51584" y="4149081"/>
            <a:ext cx="3071283" cy="3593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fld id="{6360D570-4882-4F25-B966-92B63EE9B1D5}" type="datetime4">
              <a:rPr lang="en-GB" smtClean="0"/>
              <a:t>18 November 2016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427" y="285963"/>
            <a:ext cx="1792224" cy="39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03511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51584" y="3356522"/>
            <a:ext cx="7584843" cy="18006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spc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Copy here</a:t>
            </a:r>
            <a:endParaRPr lang="en-GB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351584" y="2700210"/>
            <a:ext cx="7584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spc="-150" dirty="0">
                <a:solidFill>
                  <a:schemeClr val="bg1"/>
                </a:solidFill>
              </a:rPr>
              <a:t>YOUR</a:t>
            </a:r>
            <a:r>
              <a:rPr lang="en-GB" sz="3200" b="1" spc="-150" baseline="0" dirty="0">
                <a:solidFill>
                  <a:schemeClr val="bg1"/>
                </a:solidFill>
              </a:rPr>
              <a:t> QUESTIONS</a:t>
            </a:r>
            <a:endParaRPr lang="en-GB" sz="3200" b="1" spc="-15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427" y="285963"/>
            <a:ext cx="1792224" cy="39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59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2E444E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3393" y="1844825"/>
            <a:ext cx="10847916" cy="4393059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 sz="2000">
                <a:solidFill>
                  <a:srgbClr val="2E444E"/>
                </a:solidFill>
              </a:defRPr>
            </a:lvl1pPr>
            <a:lvl2pPr>
              <a:spcBef>
                <a:spcPts val="0"/>
              </a:spcBef>
              <a:spcAft>
                <a:spcPts val="1200"/>
              </a:spcAft>
              <a:defRPr sz="1800">
                <a:solidFill>
                  <a:srgbClr val="2E444E"/>
                </a:solidFill>
              </a:defRPr>
            </a:lvl2pPr>
            <a:lvl3pPr>
              <a:spcBef>
                <a:spcPts val="0"/>
              </a:spcBef>
              <a:spcAft>
                <a:spcPts val="1200"/>
              </a:spcAft>
              <a:defRPr>
                <a:solidFill>
                  <a:srgbClr val="2E444E"/>
                </a:solidFill>
              </a:defRPr>
            </a:lvl3pPr>
            <a:lvl4pPr>
              <a:spcBef>
                <a:spcPts val="0"/>
              </a:spcBef>
              <a:spcAft>
                <a:spcPts val="1200"/>
              </a:spcAft>
              <a:defRPr>
                <a:solidFill>
                  <a:srgbClr val="2E444E"/>
                </a:solidFill>
              </a:defRPr>
            </a:lvl4pPr>
            <a:lvl5pPr>
              <a:spcBef>
                <a:spcPts val="0"/>
              </a:spcBef>
              <a:spcAft>
                <a:spcPts val="1200"/>
              </a:spcAft>
              <a:defRPr>
                <a:solidFill>
                  <a:srgbClr val="2E444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669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3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071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0" r:id="rId2"/>
    <p:sldLayoutId id="2147483706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692696"/>
            <a:ext cx="10849205" cy="93610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0992544" y="6400135"/>
            <a:ext cx="960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4274112-3819-4E3C-A2C8-15D563C4EB1E}" type="slidenum">
              <a:rPr lang="en-GB" sz="1000" smtClean="0"/>
              <a:t>‹#›</a:t>
            </a:fld>
            <a:endParaRPr lang="en-GB" sz="100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23392" y="1844825"/>
            <a:ext cx="10862997" cy="4381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427" y="285963"/>
            <a:ext cx="1792224" cy="39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 spc="-150">
          <a:solidFill>
            <a:srgbClr val="2E444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rgbClr val="2E444E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800" kern="1200">
          <a:solidFill>
            <a:srgbClr val="2E444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rgbClr val="2E444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600" kern="1200">
          <a:solidFill>
            <a:srgbClr val="2E444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spcAft>
          <a:spcPts val="1200"/>
        </a:spcAft>
        <a:buFont typeface="Arial" panose="020B0604020202020204" pitchFamily="34" charset="0"/>
        <a:buChar char="»"/>
        <a:defRPr sz="1400" kern="1200">
          <a:solidFill>
            <a:srgbClr val="2E444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e.ecs.soton.ac.uk/notes/comp1206/code/javafx/SceneGraphExample.java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e.ecs.soton.ac.uk/notes/comp1206/code/javafx/SimplePaneExample.java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e.ecs.soton.ac.uk/notes/comp1206/code/javafx/FlowPaneExample.java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e.ecs.soton.ac.uk/notes/comp1206/code/javafx/FlowPaneExample.java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e.ecs.soton.ac.uk/notes/comp1206/code/javafx/TilePaneExample.java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e.ecs.soton.ac.uk/notes/comp1206/code/javafx/TilePaneExample.java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ecure.ecs.soton.ac.uk/notes/comp1206/code/javafx/BorderPaneExample.jav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e.ecs.soton.ac.uk/notes/comp1206/code/javafx/TilePaneExample.java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ecure.ecs.soton.ac.uk/notes/comp1206/code/javafx/HBoxExample.java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e.ecs.soton.ac.uk/notes/comp1206/javafx-instructions.html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e.ecs.soton.ac.uk/notes/comp1206/code/javafx/MyFirstDumbGUI.java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8/javafx/api/javafx/application/Application.html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e.ecs.soton.ac.uk/notes/comp1206/code/javafx/MyFirstDumbGUIWithContent.java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1138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B512-34DE-8042-8094-9356BF939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</a:t>
            </a:r>
            <a:r>
              <a:rPr lang="en-US"/>
              <a:t>an example</a:t>
            </a:r>
            <a:r>
              <a:rPr lang="en-US" dirty="0"/>
              <a:t>…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9891747-5719-764F-BD62-F19E0067ED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416" y="1772816"/>
            <a:ext cx="7560840" cy="4752528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public class </a:t>
            </a:r>
            <a:r>
              <a:rPr lang="en-US" sz="1200" dirty="0" err="1">
                <a:latin typeface="Courier" pitchFamily="2" charset="0"/>
              </a:rPr>
              <a:t>SceneGraphExample</a:t>
            </a:r>
            <a:r>
              <a:rPr lang="en-US" sz="1200" dirty="0">
                <a:latin typeface="Courier" pitchFamily="2" charset="0"/>
              </a:rPr>
              <a:t> extends Application {</a:t>
            </a:r>
          </a:p>
          <a:p>
            <a:pPr marL="0" indent="0">
              <a:spcAft>
                <a:spcPts val="0"/>
              </a:spcAft>
              <a:buNone/>
            </a:pPr>
            <a:endParaRPr lang="en-US" sz="120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public void start(Stage stage)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FlowPane</a:t>
            </a:r>
            <a:r>
              <a:rPr lang="en-US" sz="1200" dirty="0">
                <a:latin typeface="Courier" pitchFamily="2" charset="0"/>
              </a:rPr>
              <a:t> root = new </a:t>
            </a:r>
            <a:r>
              <a:rPr lang="en-US" sz="1200" dirty="0" err="1">
                <a:latin typeface="Courier" pitchFamily="2" charset="0"/>
              </a:rPr>
              <a:t>FlowPane</a:t>
            </a:r>
            <a:r>
              <a:rPr lang="en-US" sz="1200" dirty="0">
                <a:latin typeface="Courier" pitchFamily="2" charset="0"/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endParaRPr lang="en-US" sz="120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Label </a:t>
            </a:r>
            <a:r>
              <a:rPr lang="en-US" sz="1200" dirty="0" err="1">
                <a:latin typeface="Courier" pitchFamily="2" charset="0"/>
              </a:rPr>
              <a:t>lunchLabel</a:t>
            </a:r>
            <a:r>
              <a:rPr lang="en-US" sz="1200" dirty="0">
                <a:latin typeface="Courier" pitchFamily="2" charset="0"/>
              </a:rPr>
              <a:t> = new Label("Lunch today:");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Button button1 = new Button("Fish and Chips");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Button button2 = new Button("Curry");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Button button3 = new Button("Sandwich");</a:t>
            </a:r>
          </a:p>
          <a:p>
            <a:pPr marL="0" indent="0">
              <a:spcAft>
                <a:spcPts val="0"/>
              </a:spcAft>
              <a:buNone/>
            </a:pPr>
            <a:endParaRPr lang="en-US" sz="120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Label </a:t>
            </a:r>
            <a:r>
              <a:rPr lang="en-US" sz="1200" dirty="0" err="1">
                <a:latin typeface="Courier" pitchFamily="2" charset="0"/>
              </a:rPr>
              <a:t>requestLabel</a:t>
            </a:r>
            <a:r>
              <a:rPr lang="en-US" sz="1200" dirty="0">
                <a:latin typeface="Courier" pitchFamily="2" charset="0"/>
              </a:rPr>
              <a:t> = new Label("Special requests:");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TextField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requestField</a:t>
            </a:r>
            <a:r>
              <a:rPr lang="en-US" sz="1200" dirty="0">
                <a:latin typeface="Courier" pitchFamily="2" charset="0"/>
              </a:rPr>
              <a:t> = new </a:t>
            </a:r>
            <a:r>
              <a:rPr lang="en-US" sz="1200" dirty="0" err="1">
                <a:latin typeface="Courier" pitchFamily="2" charset="0"/>
              </a:rPr>
              <a:t>TextField</a:t>
            </a:r>
            <a:r>
              <a:rPr lang="en-US" sz="1200" dirty="0">
                <a:latin typeface="Courier" pitchFamily="2" charset="0"/>
              </a:rPr>
              <a:t>("enter request here");</a:t>
            </a:r>
          </a:p>
          <a:p>
            <a:pPr marL="0" indent="0">
              <a:spcAft>
                <a:spcPts val="0"/>
              </a:spcAft>
              <a:buNone/>
            </a:pPr>
            <a:endParaRPr lang="en-US" sz="120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root.getChildren</a:t>
            </a:r>
            <a:r>
              <a:rPr lang="en-US" sz="1200" dirty="0">
                <a:latin typeface="Courier" pitchFamily="2" charset="0"/>
              </a:rPr>
              <a:t>().</a:t>
            </a:r>
            <a:r>
              <a:rPr lang="en-US" sz="1200" dirty="0" err="1">
                <a:latin typeface="Courier" pitchFamily="2" charset="0"/>
              </a:rPr>
              <a:t>addAll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 err="1">
                <a:latin typeface="Courier" pitchFamily="2" charset="0"/>
              </a:rPr>
              <a:t>lunchLabel</a:t>
            </a:r>
            <a:r>
              <a:rPr lang="en-US" sz="1200" dirty="0">
                <a:latin typeface="Courier" pitchFamily="2" charset="0"/>
              </a:rPr>
              <a:t>, button1, button2, button3,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    </a:t>
            </a:r>
            <a:r>
              <a:rPr lang="en-US" sz="1200" dirty="0" err="1">
                <a:latin typeface="Courier" pitchFamily="2" charset="0"/>
              </a:rPr>
              <a:t>requestLabel</a:t>
            </a:r>
            <a:r>
              <a:rPr lang="en-US" sz="1200" dirty="0">
                <a:latin typeface="Courier" pitchFamily="2" charset="0"/>
              </a:rPr>
              <a:t>, </a:t>
            </a:r>
            <a:r>
              <a:rPr lang="en-US" sz="1200" dirty="0" err="1">
                <a:latin typeface="Courier" pitchFamily="2" charset="0"/>
              </a:rPr>
              <a:t>requestField</a:t>
            </a:r>
            <a:r>
              <a:rPr lang="en-US" sz="1200" dirty="0">
                <a:latin typeface="Courier" pitchFamily="2" charset="0"/>
              </a:rPr>
              <a:t>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		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Scene scene = new Scene(root,450,150);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		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stage.setScene</a:t>
            </a:r>
            <a:r>
              <a:rPr lang="en-US" sz="1200" dirty="0">
                <a:latin typeface="Courier" pitchFamily="2" charset="0"/>
              </a:rPr>
              <a:t>(scene);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stage.setTitle</a:t>
            </a:r>
            <a:r>
              <a:rPr lang="en-US" sz="1200" dirty="0">
                <a:latin typeface="Courier" pitchFamily="2" charset="0"/>
              </a:rPr>
              <a:t>("My Lunch App");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		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stage.show</a:t>
            </a:r>
            <a:r>
              <a:rPr lang="en-US" sz="1200" dirty="0">
                <a:latin typeface="Courier" pitchFamily="2" charset="0"/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}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…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7327A-5B0F-9C45-832E-6EA1FA0DA688}"/>
              </a:ext>
            </a:extLst>
          </p:cNvPr>
          <p:cNvSpPr txBox="1"/>
          <p:nvPr/>
        </p:nvSpPr>
        <p:spPr>
          <a:xfrm>
            <a:off x="9768408" y="6300600"/>
            <a:ext cx="1704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{Source code}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683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0BEDB-A1D8-E941-8B42-CC25F31B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Thread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D32BF-A488-6941-8A28-2B5C64D39C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Another important concept in JavaFX is the </a:t>
            </a:r>
            <a:r>
              <a:rPr lang="en-US" dirty="0">
                <a:solidFill>
                  <a:srgbClr val="FF0000"/>
                </a:solidFill>
              </a:rPr>
              <a:t>(FX) application thread</a:t>
            </a:r>
            <a:r>
              <a:rPr lang="en-US" dirty="0"/>
              <a:t>. This is a separate thread of control that is dedicated to managing the GUI. It is responsible for:</a:t>
            </a:r>
          </a:p>
          <a:p>
            <a:pPr lvl="1"/>
            <a:r>
              <a:rPr lang="en-US" dirty="0"/>
              <a:t>Drawing graphical components (e.g., buttons, text boxes)</a:t>
            </a:r>
          </a:p>
          <a:p>
            <a:pPr lvl="1"/>
            <a:r>
              <a:rPr lang="en-US" dirty="0"/>
              <a:t>Redrawing them when necessary (e.g., when window sizes change)</a:t>
            </a:r>
          </a:p>
          <a:p>
            <a:pPr lvl="1"/>
            <a:r>
              <a:rPr lang="en-US" dirty="0"/>
              <a:t>Responding to user events (e.g., mouse clicks, key input)</a:t>
            </a:r>
          </a:p>
          <a:p>
            <a:pPr lvl="1"/>
            <a:r>
              <a:rPr lang="en-US" dirty="0"/>
              <a:t>Running animations (e.g., fading out or moving components smoothly)</a:t>
            </a:r>
          </a:p>
          <a:p>
            <a:r>
              <a:rPr lang="en-US" dirty="0"/>
              <a:t>This is common to most GUI frameworks and is sometimes called an event dispatch thread.</a:t>
            </a:r>
          </a:p>
          <a:p>
            <a:r>
              <a:rPr lang="en-US" dirty="0"/>
              <a:t>Why do you think it’s useful to have a separate thread for this?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24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0BEDB-A1D8-E941-8B42-CC25F31B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Thread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D32BF-A488-6941-8A28-2B5C64D39C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application thread is created automatically when the launch(String[]) method is called.</a:t>
            </a:r>
          </a:p>
          <a:p>
            <a:r>
              <a:rPr lang="en-US" dirty="0">
                <a:solidFill>
                  <a:srgbClr val="FF0000"/>
                </a:solidFill>
              </a:rPr>
              <a:t>Manipulation of any components that are currently displayed in your GUI must be done on the application thread.</a:t>
            </a:r>
          </a:p>
          <a:p>
            <a:r>
              <a:rPr lang="en-US" dirty="0"/>
              <a:t>Note: The </a:t>
            </a:r>
            <a:r>
              <a:rPr lang="en-US" dirty="0" err="1"/>
              <a:t>init</a:t>
            </a:r>
            <a:r>
              <a:rPr lang="en-US" dirty="0"/>
              <a:t>() method is called automatically after invoking launch(String[]). However, it is </a:t>
            </a:r>
            <a:r>
              <a:rPr lang="en-US" b="1" dirty="0"/>
              <a:t>not</a:t>
            </a:r>
            <a:r>
              <a:rPr lang="en-US" dirty="0"/>
              <a:t> run on the application thread. You should </a:t>
            </a:r>
            <a:r>
              <a:rPr lang="en-US" b="1" dirty="0"/>
              <a:t>not</a:t>
            </a:r>
            <a:r>
              <a:rPr lang="en-US" dirty="0"/>
              <a:t> construct Stage or Scene objects in this method (other JavaFX objects are fine).</a:t>
            </a:r>
          </a:p>
          <a:p>
            <a:r>
              <a:rPr lang="en-US" dirty="0"/>
              <a:t>The start(Stage) and stop() methods are both called on the application thread.</a:t>
            </a:r>
          </a:p>
          <a:p>
            <a:pPr lvl="1"/>
            <a:r>
              <a:rPr lang="en-US" dirty="0"/>
              <a:t>Hence, we should construct our scene graph in the start method.</a:t>
            </a:r>
          </a:p>
        </p:txBody>
      </p:sp>
    </p:spTree>
    <p:extLst>
      <p:ext uri="{BB962C8B-B14F-4D97-AF65-F5344CB8AC3E}">
        <p14:creationId xmlns:p14="http://schemas.microsoft.com/office/powerpoint/2010/main" val="3660115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A9080-C1A8-2D4C-A7AD-EB1F5CEC2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Nodes to a Parent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A093B-C39E-9A48-BE49-2A4DBFB2AB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parent has a </a:t>
            </a:r>
            <a:r>
              <a:rPr lang="en-US" dirty="0" err="1"/>
              <a:t>getChildren</a:t>
            </a:r>
            <a:r>
              <a:rPr lang="en-US" dirty="0"/>
              <a:t>() method, which returns an </a:t>
            </a:r>
            <a:r>
              <a:rPr lang="en-US" dirty="0" err="1"/>
              <a:t>ObservableList</a:t>
            </a:r>
            <a:r>
              <a:rPr lang="en-US" dirty="0"/>
              <a:t>&lt;Node&gt;.</a:t>
            </a:r>
          </a:p>
          <a:p>
            <a:pPr lvl="1"/>
            <a:r>
              <a:rPr lang="en-US" dirty="0"/>
              <a:t>An </a:t>
            </a:r>
            <a:r>
              <a:rPr lang="en-US" dirty="0" err="1"/>
              <a:t>ObservableList</a:t>
            </a:r>
            <a:r>
              <a:rPr lang="en-US" dirty="0"/>
              <a:t>&lt;Node&gt; is a List holding Node objects (as you’ve seen in COMP1202), but it allows other classes to listen to changes (using the Observer pattern).</a:t>
            </a:r>
          </a:p>
          <a:p>
            <a:pPr lvl="1"/>
            <a:r>
              <a:rPr lang="en-US" dirty="0"/>
              <a:t>As all lists, it has an add(Node) method, which can be used to add components: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Or you use the </a:t>
            </a:r>
            <a:r>
              <a:rPr lang="en-US" dirty="0" err="1"/>
              <a:t>addAll</a:t>
            </a:r>
            <a:r>
              <a:rPr lang="en-US" dirty="0"/>
              <a:t>(Node…) method for convenience: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A29BC6C-6906-0747-BEF2-B179B45D8E59}"/>
              </a:ext>
            </a:extLst>
          </p:cNvPr>
          <p:cNvSpPr txBox="1">
            <a:spLocks/>
          </p:cNvSpPr>
          <p:nvPr/>
        </p:nvSpPr>
        <p:spPr>
          <a:xfrm>
            <a:off x="2207568" y="3609306"/>
            <a:ext cx="5472608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20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parent.getChildren</a:t>
            </a:r>
            <a:r>
              <a:rPr lang="en-US" sz="1200" dirty="0">
                <a:latin typeface="Courier" pitchFamily="2" charset="0"/>
              </a:rPr>
              <a:t>().add(button1);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parent.getChildren</a:t>
            </a:r>
            <a:r>
              <a:rPr lang="en-US" sz="1200" dirty="0">
                <a:latin typeface="Courier" pitchFamily="2" charset="0"/>
              </a:rPr>
              <a:t>().add(button2);		</a:t>
            </a:r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200" dirty="0">
              <a:latin typeface="Courier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67452BD-AF67-A94F-983A-B62FDA0F2A1F}"/>
              </a:ext>
            </a:extLst>
          </p:cNvPr>
          <p:cNvSpPr txBox="1">
            <a:spLocks/>
          </p:cNvSpPr>
          <p:nvPr/>
        </p:nvSpPr>
        <p:spPr>
          <a:xfrm>
            <a:off x="2207359" y="5301208"/>
            <a:ext cx="5472608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20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parent.getChildren</a:t>
            </a:r>
            <a:r>
              <a:rPr lang="en-US" sz="1200" dirty="0">
                <a:latin typeface="Courier" pitchFamily="2" charset="0"/>
              </a:rPr>
              <a:t>().</a:t>
            </a:r>
            <a:r>
              <a:rPr lang="en-US" sz="1200" dirty="0" err="1">
                <a:latin typeface="Courier" pitchFamily="2" charset="0"/>
              </a:rPr>
              <a:t>addAll</a:t>
            </a:r>
            <a:r>
              <a:rPr lang="en-US" sz="1200" dirty="0">
                <a:latin typeface="Courier" pitchFamily="2" charset="0"/>
              </a:rPr>
              <a:t>(button1, button2);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	</a:t>
            </a:r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2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350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458EF-4F93-EE45-84DC-B4231B01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layout components?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24B1DBB-299E-A84A-B1A4-84D9833C6810}"/>
              </a:ext>
            </a:extLst>
          </p:cNvPr>
          <p:cNvSpPr txBox="1">
            <a:spLocks/>
          </p:cNvSpPr>
          <p:nvPr/>
        </p:nvSpPr>
        <p:spPr>
          <a:xfrm>
            <a:off x="983432" y="1772816"/>
            <a:ext cx="5976664" cy="4752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dirty="0">
                <a:latin typeface="Courier" pitchFamily="2" charset="0"/>
              </a:rPr>
              <a:t>public class </a:t>
            </a:r>
            <a:r>
              <a:rPr lang="en-US" sz="1100" dirty="0" err="1">
                <a:latin typeface="Courier" pitchFamily="2" charset="0"/>
              </a:rPr>
              <a:t>SimplePaneExample</a:t>
            </a:r>
            <a:r>
              <a:rPr lang="en-US" sz="1100" dirty="0">
                <a:latin typeface="Courier" pitchFamily="2" charset="0"/>
              </a:rPr>
              <a:t> extends Application {</a:t>
            </a:r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10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100" dirty="0">
                <a:latin typeface="Courier" pitchFamily="2" charset="0"/>
              </a:rPr>
              <a:t>    public void start(Stage </a:t>
            </a:r>
            <a:r>
              <a:rPr lang="en-US" sz="1100" dirty="0" err="1">
                <a:latin typeface="Courier" pitchFamily="2" charset="0"/>
              </a:rPr>
              <a:t>primaryStage</a:t>
            </a:r>
            <a:r>
              <a:rPr lang="en-US" sz="1100" dirty="0">
                <a:latin typeface="Courier" pitchFamily="2" charset="0"/>
              </a:rPr>
              <a:t>)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100" dirty="0">
                <a:latin typeface="Courier" pitchFamily="2" charset="0"/>
              </a:rPr>
              <a:t>		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100" dirty="0">
                <a:latin typeface="Courier" pitchFamily="2" charset="0"/>
              </a:rPr>
              <a:t>	Pane pane = new Pane();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100" dirty="0">
                <a:latin typeface="Courier" pitchFamily="2" charset="0"/>
              </a:rPr>
              <a:t>		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100" dirty="0">
                <a:latin typeface="Courier" pitchFamily="2" charset="0"/>
              </a:rPr>
              <a:t>	Label </a:t>
            </a:r>
            <a:r>
              <a:rPr lang="en-US" sz="1100" dirty="0" err="1">
                <a:latin typeface="Courier" pitchFamily="2" charset="0"/>
              </a:rPr>
              <a:t>usernameLabel</a:t>
            </a:r>
            <a:r>
              <a:rPr lang="en-US" sz="1100" dirty="0">
                <a:latin typeface="Courier" pitchFamily="2" charset="0"/>
              </a:rPr>
              <a:t> = new Label("Username:");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100" dirty="0">
                <a:latin typeface="Courier" pitchFamily="2" charset="0"/>
              </a:rPr>
              <a:t>	Label </a:t>
            </a:r>
            <a:r>
              <a:rPr lang="en-US" sz="1100" dirty="0" err="1">
                <a:latin typeface="Courier" pitchFamily="2" charset="0"/>
              </a:rPr>
              <a:t>passwordLabel</a:t>
            </a:r>
            <a:r>
              <a:rPr lang="en-US" sz="1100" dirty="0">
                <a:latin typeface="Courier" pitchFamily="2" charset="0"/>
              </a:rPr>
              <a:t> = new Label("Password:");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100" dirty="0">
                <a:latin typeface="Courier" pitchFamily="2" charset="0"/>
              </a:rPr>
              <a:t>		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100" dirty="0">
                <a:latin typeface="Courier" pitchFamily="2" charset="0"/>
              </a:rPr>
              <a:t>	</a:t>
            </a:r>
            <a:r>
              <a:rPr lang="en-US" sz="1100" dirty="0" err="1">
                <a:solidFill>
                  <a:srgbClr val="FF0000"/>
                </a:solidFill>
                <a:latin typeface="Courier" pitchFamily="2" charset="0"/>
              </a:rPr>
              <a:t>usernameLabel.relocate</a:t>
            </a:r>
            <a:r>
              <a:rPr lang="en-US" sz="1100" dirty="0">
                <a:solidFill>
                  <a:srgbClr val="FF0000"/>
                </a:solidFill>
                <a:latin typeface="Courier" pitchFamily="2" charset="0"/>
              </a:rPr>
              <a:t>(10, 10);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100" dirty="0">
                <a:solidFill>
                  <a:srgbClr val="FF0000"/>
                </a:solidFill>
                <a:latin typeface="Courier" pitchFamily="2" charset="0"/>
              </a:rPr>
              <a:t>	</a:t>
            </a:r>
            <a:r>
              <a:rPr lang="en-US" sz="1100" dirty="0" err="1">
                <a:solidFill>
                  <a:srgbClr val="FF0000"/>
                </a:solidFill>
                <a:latin typeface="Courier" pitchFamily="2" charset="0"/>
              </a:rPr>
              <a:t>passwordLabel.relocate</a:t>
            </a:r>
            <a:r>
              <a:rPr lang="en-US" sz="1100" dirty="0">
                <a:solidFill>
                  <a:srgbClr val="FF0000"/>
                </a:solidFill>
                <a:latin typeface="Courier" pitchFamily="2" charset="0"/>
              </a:rPr>
              <a:t>(10, 40);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100" dirty="0">
                <a:latin typeface="Courier" pitchFamily="2" charset="0"/>
              </a:rPr>
              <a:t>		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100" dirty="0">
                <a:latin typeface="Courier" pitchFamily="2" charset="0"/>
              </a:rPr>
              <a:t>	</a:t>
            </a:r>
            <a:r>
              <a:rPr lang="en-US" sz="1100" dirty="0" err="1">
                <a:latin typeface="Courier" pitchFamily="2" charset="0"/>
              </a:rPr>
              <a:t>TextField</a:t>
            </a:r>
            <a:r>
              <a:rPr lang="en-US" sz="1100" dirty="0">
                <a:latin typeface="Courier" pitchFamily="2" charset="0"/>
              </a:rPr>
              <a:t> </a:t>
            </a:r>
            <a:r>
              <a:rPr lang="en-US" sz="1100" dirty="0" err="1">
                <a:latin typeface="Courier" pitchFamily="2" charset="0"/>
              </a:rPr>
              <a:t>usernameField</a:t>
            </a:r>
            <a:r>
              <a:rPr lang="en-US" sz="1100" dirty="0">
                <a:latin typeface="Courier" pitchFamily="2" charset="0"/>
              </a:rPr>
              <a:t> = new </a:t>
            </a:r>
            <a:r>
              <a:rPr lang="en-US" sz="1100" dirty="0" err="1">
                <a:latin typeface="Courier" pitchFamily="2" charset="0"/>
              </a:rPr>
              <a:t>TextField</a:t>
            </a:r>
            <a:r>
              <a:rPr lang="en-US" sz="1100" dirty="0">
                <a:latin typeface="Courier" pitchFamily="2" charset="0"/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100" dirty="0">
                <a:latin typeface="Courier" pitchFamily="2" charset="0"/>
              </a:rPr>
              <a:t>	</a:t>
            </a:r>
            <a:r>
              <a:rPr lang="en-US" sz="1100" dirty="0" err="1">
                <a:latin typeface="Courier" pitchFamily="2" charset="0"/>
              </a:rPr>
              <a:t>TextField</a:t>
            </a:r>
            <a:r>
              <a:rPr lang="en-US" sz="1100" dirty="0">
                <a:latin typeface="Courier" pitchFamily="2" charset="0"/>
              </a:rPr>
              <a:t> </a:t>
            </a:r>
            <a:r>
              <a:rPr lang="en-US" sz="1100" dirty="0" err="1">
                <a:latin typeface="Courier" pitchFamily="2" charset="0"/>
              </a:rPr>
              <a:t>passwordField</a:t>
            </a:r>
            <a:r>
              <a:rPr lang="en-US" sz="1100" dirty="0">
                <a:latin typeface="Courier" pitchFamily="2" charset="0"/>
              </a:rPr>
              <a:t> = new </a:t>
            </a:r>
            <a:r>
              <a:rPr lang="en-US" sz="1100" dirty="0" err="1">
                <a:latin typeface="Courier" pitchFamily="2" charset="0"/>
              </a:rPr>
              <a:t>TextField</a:t>
            </a:r>
            <a:r>
              <a:rPr lang="en-US" sz="1100" dirty="0">
                <a:latin typeface="Courier" pitchFamily="2" charset="0"/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100" dirty="0">
                <a:latin typeface="Courier" pitchFamily="2" charset="0"/>
              </a:rPr>
              <a:t>		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100" dirty="0">
                <a:latin typeface="Courier" pitchFamily="2" charset="0"/>
              </a:rPr>
              <a:t>	</a:t>
            </a:r>
            <a:r>
              <a:rPr lang="en-US" sz="1100" dirty="0" err="1">
                <a:solidFill>
                  <a:srgbClr val="FF0000"/>
                </a:solidFill>
                <a:latin typeface="Courier" pitchFamily="2" charset="0"/>
              </a:rPr>
              <a:t>usernameField.relocate</a:t>
            </a:r>
            <a:r>
              <a:rPr lang="en-US" sz="1100" dirty="0">
                <a:solidFill>
                  <a:srgbClr val="FF0000"/>
                </a:solidFill>
                <a:latin typeface="Courier" pitchFamily="2" charset="0"/>
              </a:rPr>
              <a:t>(120, 10);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100" dirty="0">
                <a:solidFill>
                  <a:srgbClr val="FF0000"/>
                </a:solidFill>
                <a:latin typeface="Courier" pitchFamily="2" charset="0"/>
              </a:rPr>
              <a:t>	</a:t>
            </a:r>
            <a:r>
              <a:rPr lang="en-US" sz="1100" dirty="0" err="1">
                <a:solidFill>
                  <a:srgbClr val="FF0000"/>
                </a:solidFill>
                <a:latin typeface="Courier" pitchFamily="2" charset="0"/>
              </a:rPr>
              <a:t>passwordField.relocate</a:t>
            </a:r>
            <a:r>
              <a:rPr lang="en-US" sz="1100" dirty="0">
                <a:solidFill>
                  <a:srgbClr val="FF0000"/>
                </a:solidFill>
                <a:latin typeface="Courier" pitchFamily="2" charset="0"/>
              </a:rPr>
              <a:t>(120, 40);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100" dirty="0">
                <a:latin typeface="Courier" pitchFamily="2" charset="0"/>
              </a:rPr>
              <a:t>		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100" dirty="0">
                <a:latin typeface="Courier" pitchFamily="2" charset="0"/>
              </a:rPr>
              <a:t>	</a:t>
            </a:r>
            <a:r>
              <a:rPr lang="en-US" sz="1100" dirty="0" err="1">
                <a:latin typeface="Courier" pitchFamily="2" charset="0"/>
              </a:rPr>
              <a:t>pane.getChildren</a:t>
            </a:r>
            <a:r>
              <a:rPr lang="en-US" sz="1100" dirty="0">
                <a:latin typeface="Courier" pitchFamily="2" charset="0"/>
              </a:rPr>
              <a:t>().</a:t>
            </a:r>
            <a:r>
              <a:rPr lang="en-US" sz="1100" dirty="0" err="1">
                <a:latin typeface="Courier" pitchFamily="2" charset="0"/>
              </a:rPr>
              <a:t>addAll</a:t>
            </a:r>
            <a:r>
              <a:rPr lang="en-US" sz="1100" dirty="0">
                <a:latin typeface="Courier" pitchFamily="2" charset="0"/>
              </a:rPr>
              <a:t>(</a:t>
            </a:r>
            <a:r>
              <a:rPr lang="en-US" sz="1100" dirty="0" err="1">
                <a:latin typeface="Courier" pitchFamily="2" charset="0"/>
              </a:rPr>
              <a:t>usernameLabel,passwordLabel</a:t>
            </a:r>
            <a:r>
              <a:rPr lang="en-US" sz="1100" dirty="0">
                <a:latin typeface="Courier" pitchFamily="2" charset="0"/>
              </a:rPr>
              <a:t>,</a:t>
            </a:r>
            <a:br>
              <a:rPr lang="en-US" sz="1100" dirty="0">
                <a:latin typeface="Courier" pitchFamily="2" charset="0"/>
              </a:rPr>
            </a:br>
            <a:r>
              <a:rPr lang="en-US" sz="1100" dirty="0">
                <a:latin typeface="Courier" pitchFamily="2" charset="0"/>
              </a:rPr>
              <a:t>		</a:t>
            </a:r>
            <a:r>
              <a:rPr lang="en-US" sz="1100" dirty="0" err="1">
                <a:latin typeface="Courier" pitchFamily="2" charset="0"/>
              </a:rPr>
              <a:t>usernameField,passwordField</a:t>
            </a:r>
            <a:r>
              <a:rPr lang="en-US" sz="1100" dirty="0">
                <a:latin typeface="Courier" pitchFamily="2" charset="0"/>
              </a:rPr>
              <a:t>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100" dirty="0">
                <a:latin typeface="Courier" pitchFamily="2" charset="0"/>
              </a:rPr>
              <a:t>		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100" dirty="0">
                <a:latin typeface="Courier" pitchFamily="2" charset="0"/>
              </a:rPr>
              <a:t>	Scene scene = new Scene(pane);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100" dirty="0">
                <a:latin typeface="Courier" pitchFamily="2" charset="0"/>
              </a:rPr>
              <a:t>	</a:t>
            </a:r>
            <a:r>
              <a:rPr lang="en-US" sz="1100" dirty="0" err="1">
                <a:latin typeface="Courier" pitchFamily="2" charset="0"/>
              </a:rPr>
              <a:t>primaryStage.setScene</a:t>
            </a:r>
            <a:r>
              <a:rPr lang="en-US" sz="1100" dirty="0">
                <a:latin typeface="Courier" pitchFamily="2" charset="0"/>
              </a:rPr>
              <a:t>(scene);</a:t>
            </a:r>
          </a:p>
          <a:p>
            <a:pPr marL="0" indent="0">
              <a:spcAft>
                <a:spcPts val="0"/>
              </a:spcAft>
              <a:buNone/>
            </a:pPr>
            <a:endParaRPr lang="en-US" sz="110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100" dirty="0">
                <a:latin typeface="Courier" pitchFamily="2" charset="0"/>
              </a:rPr>
              <a:t>	</a:t>
            </a:r>
            <a:r>
              <a:rPr lang="en-US" sz="1100" dirty="0" err="1">
                <a:latin typeface="Courier" pitchFamily="2" charset="0"/>
              </a:rPr>
              <a:t>primaryStage.show</a:t>
            </a:r>
            <a:r>
              <a:rPr lang="en-US" sz="1100" dirty="0">
                <a:latin typeface="Courier" pitchFamily="2" charset="0"/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100" dirty="0">
                <a:latin typeface="Courier" pitchFamily="2" charset="0"/>
              </a:rPr>
              <a:t>    }</a:t>
            </a:r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dirty="0">
                <a:latin typeface="Courier" pitchFamily="2" charset="0"/>
              </a:rPr>
              <a:t>…</a:t>
            </a:r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dirty="0">
                <a:latin typeface="Courier" pitchFamily="2" charset="0"/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536988-7E52-8A42-8BAC-22039BD08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1160748"/>
            <a:ext cx="5156200" cy="26670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1FFB392-A5E3-7E47-A6FF-5A5BB75BF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64152" y="4509120"/>
            <a:ext cx="10847916" cy="4393059"/>
          </a:xfrm>
        </p:spPr>
        <p:txBody>
          <a:bodyPr/>
          <a:lstStyle/>
          <a:p>
            <a:r>
              <a:rPr lang="en-US" dirty="0"/>
              <a:t>Is this a good approach?</a:t>
            </a:r>
          </a:p>
          <a:p>
            <a:endParaRPr lang="en-US" dirty="0"/>
          </a:p>
          <a:p>
            <a:r>
              <a:rPr lang="en-US" dirty="0"/>
              <a:t>(No! You probably don’t want</a:t>
            </a:r>
            <a:br>
              <a:rPr lang="en-US" dirty="0"/>
            </a:br>
            <a:r>
              <a:rPr lang="en-US" dirty="0"/>
              <a:t>to construct your GUI like this)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C9198-4A09-2F45-8828-15FD7AF64E1C}"/>
              </a:ext>
            </a:extLst>
          </p:cNvPr>
          <p:cNvSpPr txBox="1"/>
          <p:nvPr/>
        </p:nvSpPr>
        <p:spPr>
          <a:xfrm>
            <a:off x="9768408" y="6300600"/>
            <a:ext cx="1704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{Source code}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70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5909-B831-874C-8816-CFEFA881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Panes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3D51E-8609-7245-B841-FEC6BEB98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81" y="1654067"/>
            <a:ext cx="10535816" cy="2783045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84B111F-4920-B84D-A5A1-A1BF2B4978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4653136"/>
            <a:ext cx="10847916" cy="1224136"/>
          </a:xfrm>
        </p:spPr>
        <p:txBody>
          <a:bodyPr/>
          <a:lstStyle/>
          <a:p>
            <a:r>
              <a:rPr lang="en-US" dirty="0"/>
              <a:t>These subclasses of </a:t>
            </a:r>
            <a:r>
              <a:rPr lang="en-US" dirty="0" err="1"/>
              <a:t>javafx.scene.layout.Pane</a:t>
            </a:r>
            <a:r>
              <a:rPr lang="en-US" dirty="0"/>
              <a:t> automatically lay out components (Nodes) according to certain rules. The specific behavior depends on the class.</a:t>
            </a:r>
          </a:p>
          <a:p>
            <a:r>
              <a:rPr lang="en-US" dirty="0"/>
              <a:t>In doing so, they usually consider a component’s:</a:t>
            </a:r>
          </a:p>
          <a:p>
            <a:pPr lvl="1"/>
            <a:r>
              <a:rPr lang="en-US" dirty="0"/>
              <a:t>Minimum size, preferred size, and maximum size.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26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9CF1-C168-0B49-917A-1ABC3FA0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FlowPane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05319-1007-5F42-AB02-B2CC408F7E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71FA3EE-0E44-6749-AA6C-36A7ECE5AF00}"/>
              </a:ext>
            </a:extLst>
          </p:cNvPr>
          <p:cNvSpPr txBox="1">
            <a:spLocks/>
          </p:cNvSpPr>
          <p:nvPr/>
        </p:nvSpPr>
        <p:spPr>
          <a:xfrm>
            <a:off x="720691" y="1916832"/>
            <a:ext cx="6624736" cy="35283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public class </a:t>
            </a:r>
            <a:r>
              <a:rPr lang="en-US" sz="1200" dirty="0" err="1">
                <a:latin typeface="Courier" pitchFamily="2" charset="0"/>
              </a:rPr>
              <a:t>FlowPaneExample</a:t>
            </a:r>
            <a:r>
              <a:rPr lang="en-US" sz="1200" dirty="0">
                <a:latin typeface="Courier" pitchFamily="2" charset="0"/>
              </a:rPr>
              <a:t> extends Application {</a:t>
            </a:r>
          </a:p>
          <a:p>
            <a:pPr marL="0" indent="0">
              <a:spcAft>
                <a:spcPts val="0"/>
              </a:spcAft>
              <a:buNone/>
            </a:pPr>
            <a:endParaRPr lang="en-US" sz="120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public void start(Stage </a:t>
            </a:r>
            <a:r>
              <a:rPr lang="en-US" sz="1200" dirty="0" err="1">
                <a:latin typeface="Courier" pitchFamily="2" charset="0"/>
              </a:rPr>
              <a:t>primaryStage</a:t>
            </a:r>
            <a:r>
              <a:rPr lang="en-US" sz="1200" dirty="0">
                <a:latin typeface="Courier" pitchFamily="2" charset="0"/>
              </a:rPr>
              <a:t>)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		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solidFill>
                  <a:srgbClr val="FF0000"/>
                </a:solidFill>
                <a:latin typeface="Courier" pitchFamily="2" charset="0"/>
              </a:rPr>
              <a:t>FlowPane</a:t>
            </a:r>
            <a:r>
              <a:rPr lang="en-US" sz="1200" dirty="0">
                <a:solidFill>
                  <a:srgbClr val="FF0000"/>
                </a:solidFill>
                <a:latin typeface="Courier" pitchFamily="2" charset="0"/>
              </a:rPr>
              <a:t> pane = new </a:t>
            </a:r>
            <a:r>
              <a:rPr lang="en-US" sz="1200" dirty="0" err="1">
                <a:solidFill>
                  <a:srgbClr val="FF0000"/>
                </a:solidFill>
                <a:latin typeface="Courier" pitchFamily="2" charset="0"/>
              </a:rPr>
              <a:t>FlowPane</a:t>
            </a:r>
            <a:r>
              <a:rPr lang="en-US" sz="1200" dirty="0">
                <a:solidFill>
                  <a:srgbClr val="FF0000"/>
                </a:solidFill>
                <a:latin typeface="Courier" pitchFamily="2" charset="0"/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		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for (int </a:t>
            </a:r>
            <a:r>
              <a:rPr lang="en-US" sz="1200" dirty="0" err="1">
                <a:latin typeface="Courier" pitchFamily="2" charset="0"/>
              </a:rPr>
              <a:t>i</a:t>
            </a:r>
            <a:r>
              <a:rPr lang="en-US" sz="1200" dirty="0">
                <a:latin typeface="Courier" pitchFamily="2" charset="0"/>
              </a:rPr>
              <a:t> = 0; </a:t>
            </a:r>
            <a:r>
              <a:rPr lang="en-US" sz="1200" dirty="0" err="1">
                <a:latin typeface="Courier" pitchFamily="2" charset="0"/>
              </a:rPr>
              <a:t>i</a:t>
            </a:r>
            <a:r>
              <a:rPr lang="en-US" sz="1200" dirty="0">
                <a:latin typeface="Courier" pitchFamily="2" charset="0"/>
              </a:rPr>
              <a:t> &lt; 20; </a:t>
            </a:r>
            <a:r>
              <a:rPr lang="en-US" sz="1200" dirty="0" err="1">
                <a:latin typeface="Courier" pitchFamily="2" charset="0"/>
              </a:rPr>
              <a:t>i</a:t>
            </a:r>
            <a:r>
              <a:rPr lang="en-US" sz="1200" dirty="0">
                <a:latin typeface="Courier" pitchFamily="2" charset="0"/>
              </a:rPr>
              <a:t>++)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    </a:t>
            </a:r>
            <a:r>
              <a:rPr lang="en-US" sz="1200" dirty="0" err="1">
                <a:latin typeface="Courier" pitchFamily="2" charset="0"/>
              </a:rPr>
              <a:t>pane.getChildren</a:t>
            </a:r>
            <a:r>
              <a:rPr lang="en-US" sz="1200" dirty="0">
                <a:latin typeface="Courier" pitchFamily="2" charset="0"/>
              </a:rPr>
              <a:t>().add(new Button("Button " + (i+1)));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}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		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Scene scene = new Scene(pane);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primaryStage.setScene</a:t>
            </a:r>
            <a:r>
              <a:rPr lang="en-US" sz="1200" dirty="0">
                <a:latin typeface="Courier" pitchFamily="2" charset="0"/>
              </a:rPr>
              <a:t>(scene);</a:t>
            </a:r>
          </a:p>
          <a:p>
            <a:pPr marL="0" indent="0">
              <a:spcAft>
                <a:spcPts val="0"/>
              </a:spcAft>
              <a:buNone/>
            </a:pPr>
            <a:endParaRPr lang="en-US" sz="120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primaryStage.show</a:t>
            </a:r>
            <a:r>
              <a:rPr lang="en-US" sz="1200" dirty="0">
                <a:latin typeface="Courier" pitchFamily="2" charset="0"/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}</a:t>
            </a:r>
          </a:p>
          <a:p>
            <a:pPr marL="0" indent="0">
              <a:spcAft>
                <a:spcPts val="0"/>
              </a:spcAft>
              <a:buNone/>
            </a:pPr>
            <a:endParaRPr lang="en-US" sz="120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10407-B710-694C-B28D-3D52020B7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725" y="1886483"/>
            <a:ext cx="4538727" cy="1796214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803248B-105F-D34B-8800-7AB7047DB2B7}"/>
              </a:ext>
            </a:extLst>
          </p:cNvPr>
          <p:cNvSpPr txBox="1">
            <a:spLocks/>
          </p:cNvSpPr>
          <p:nvPr/>
        </p:nvSpPr>
        <p:spPr>
          <a:xfrm>
            <a:off x="623392" y="5841841"/>
            <a:ext cx="10847916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Lays out components along rows or columns, wrapping when pane’s size is reached.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071A4-F15E-874B-BE37-CB6062D13707}"/>
              </a:ext>
            </a:extLst>
          </p:cNvPr>
          <p:cNvSpPr txBox="1"/>
          <p:nvPr/>
        </p:nvSpPr>
        <p:spPr>
          <a:xfrm>
            <a:off x="9768408" y="6300600"/>
            <a:ext cx="1704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{Source code}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52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9CF1-C168-0B49-917A-1ABC3FA0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FlowPane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05319-1007-5F42-AB02-B2CC408F7E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71FA3EE-0E44-6749-AA6C-36A7ECE5AF00}"/>
              </a:ext>
            </a:extLst>
          </p:cNvPr>
          <p:cNvSpPr txBox="1">
            <a:spLocks/>
          </p:cNvSpPr>
          <p:nvPr/>
        </p:nvSpPr>
        <p:spPr>
          <a:xfrm>
            <a:off x="720691" y="1916832"/>
            <a:ext cx="6624736" cy="38884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public class </a:t>
            </a:r>
            <a:r>
              <a:rPr lang="en-US" sz="1200" dirty="0" err="1">
                <a:latin typeface="Courier" pitchFamily="2" charset="0"/>
              </a:rPr>
              <a:t>FlowPaneExample</a:t>
            </a:r>
            <a:r>
              <a:rPr lang="en-US" sz="1200" dirty="0">
                <a:latin typeface="Courier" pitchFamily="2" charset="0"/>
              </a:rPr>
              <a:t> extends Application {</a:t>
            </a:r>
          </a:p>
          <a:p>
            <a:pPr marL="0" indent="0">
              <a:spcAft>
                <a:spcPts val="0"/>
              </a:spcAft>
              <a:buNone/>
            </a:pPr>
            <a:endParaRPr lang="en-US" sz="120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public void start(Stage </a:t>
            </a:r>
            <a:r>
              <a:rPr lang="en-US" sz="1200" dirty="0" err="1">
                <a:latin typeface="Courier" pitchFamily="2" charset="0"/>
              </a:rPr>
              <a:t>primaryStage</a:t>
            </a:r>
            <a:r>
              <a:rPr lang="en-US" sz="1200" dirty="0">
                <a:latin typeface="Courier" pitchFamily="2" charset="0"/>
              </a:rPr>
              <a:t>)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		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solidFill>
                  <a:srgbClr val="FF0000"/>
                </a:solidFill>
                <a:latin typeface="Courier" pitchFamily="2" charset="0"/>
              </a:rPr>
              <a:t>FlowPane</a:t>
            </a:r>
            <a:r>
              <a:rPr lang="en-US" sz="1200" dirty="0">
                <a:solidFill>
                  <a:srgbClr val="FF0000"/>
                </a:solidFill>
                <a:latin typeface="Courier" pitchFamily="2" charset="0"/>
              </a:rPr>
              <a:t> pane = new </a:t>
            </a:r>
            <a:r>
              <a:rPr lang="en-US" sz="1200" dirty="0" err="1">
                <a:solidFill>
                  <a:srgbClr val="FF0000"/>
                </a:solidFill>
                <a:latin typeface="Courier" pitchFamily="2" charset="0"/>
              </a:rPr>
              <a:t>FlowPane</a:t>
            </a:r>
            <a:r>
              <a:rPr lang="en-US" sz="1200" dirty="0">
                <a:solidFill>
                  <a:srgbClr val="FF0000"/>
                </a:solidFill>
                <a:latin typeface="Courier" pitchFamily="2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urier" pitchFamily="2" charset="0"/>
              </a:rPr>
              <a:t>Orientation.VERTICAL</a:t>
            </a:r>
            <a:r>
              <a:rPr lang="en-US" sz="1200" dirty="0">
                <a:solidFill>
                  <a:srgbClr val="FF0000"/>
                </a:solidFill>
                <a:latin typeface="Courier" pitchFamily="2" charset="0"/>
              </a:rPr>
              <a:t>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Courier" pitchFamily="2" charset="0"/>
              </a:rPr>
              <a:t>        </a:t>
            </a:r>
            <a:r>
              <a:rPr lang="en-US" sz="1200" dirty="0" err="1">
                <a:solidFill>
                  <a:srgbClr val="FF0000"/>
                </a:solidFill>
                <a:latin typeface="Courier" pitchFamily="2" charset="0"/>
              </a:rPr>
              <a:t>pane.setAlignment</a:t>
            </a:r>
            <a:r>
              <a:rPr lang="en-US" sz="1200" dirty="0">
                <a:solidFill>
                  <a:srgbClr val="FF0000"/>
                </a:solidFill>
                <a:latin typeface="Courier" pitchFamily="2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urier" pitchFamily="2" charset="0"/>
              </a:rPr>
              <a:t>Pos.CENTER</a:t>
            </a:r>
            <a:r>
              <a:rPr lang="en-US" sz="1200" dirty="0">
                <a:solidFill>
                  <a:srgbClr val="FF0000"/>
                </a:solidFill>
                <a:latin typeface="Courier" pitchFamily="2" charset="0"/>
              </a:rPr>
              <a:t>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Courier" pitchFamily="2" charset="0"/>
              </a:rPr>
              <a:t>        </a:t>
            </a:r>
            <a:r>
              <a:rPr lang="en-US" sz="1200" dirty="0" err="1">
                <a:solidFill>
                  <a:srgbClr val="FF0000"/>
                </a:solidFill>
                <a:latin typeface="Courier" pitchFamily="2" charset="0"/>
              </a:rPr>
              <a:t>pane.setHgap</a:t>
            </a:r>
            <a:r>
              <a:rPr lang="en-US" sz="1200" dirty="0">
                <a:solidFill>
                  <a:srgbClr val="FF0000"/>
                </a:solidFill>
                <a:latin typeface="Courier" pitchFamily="2" charset="0"/>
              </a:rPr>
              <a:t>(10);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Courier" pitchFamily="2" charset="0"/>
              </a:rPr>
              <a:t>        </a:t>
            </a:r>
            <a:r>
              <a:rPr lang="en-US" sz="1200" dirty="0" err="1">
                <a:solidFill>
                  <a:srgbClr val="FF0000"/>
                </a:solidFill>
                <a:latin typeface="Courier" pitchFamily="2" charset="0"/>
              </a:rPr>
              <a:t>pane.setVgap</a:t>
            </a:r>
            <a:r>
              <a:rPr lang="en-US" sz="1200" dirty="0">
                <a:solidFill>
                  <a:srgbClr val="FF0000"/>
                </a:solidFill>
                <a:latin typeface="Courier" pitchFamily="2" charset="0"/>
              </a:rPr>
              <a:t>(10);</a:t>
            </a:r>
            <a:r>
              <a:rPr lang="en-US" sz="1200" dirty="0">
                <a:latin typeface="Courier" pitchFamily="2" charset="0"/>
              </a:rPr>
              <a:t>		</a:t>
            </a:r>
          </a:p>
          <a:p>
            <a:pPr marL="0" indent="0">
              <a:spcAft>
                <a:spcPts val="0"/>
              </a:spcAft>
              <a:buNone/>
            </a:pPr>
            <a:endParaRPr lang="en-US" sz="120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for (int </a:t>
            </a:r>
            <a:r>
              <a:rPr lang="en-US" sz="1200" dirty="0" err="1">
                <a:latin typeface="Courier" pitchFamily="2" charset="0"/>
              </a:rPr>
              <a:t>i</a:t>
            </a:r>
            <a:r>
              <a:rPr lang="en-US" sz="1200" dirty="0">
                <a:latin typeface="Courier" pitchFamily="2" charset="0"/>
              </a:rPr>
              <a:t> = 0; </a:t>
            </a:r>
            <a:r>
              <a:rPr lang="en-US" sz="1200" dirty="0" err="1">
                <a:latin typeface="Courier" pitchFamily="2" charset="0"/>
              </a:rPr>
              <a:t>i</a:t>
            </a:r>
            <a:r>
              <a:rPr lang="en-US" sz="1200" dirty="0">
                <a:latin typeface="Courier" pitchFamily="2" charset="0"/>
              </a:rPr>
              <a:t> &lt; 20; </a:t>
            </a:r>
            <a:r>
              <a:rPr lang="en-US" sz="1200" dirty="0" err="1">
                <a:latin typeface="Courier" pitchFamily="2" charset="0"/>
              </a:rPr>
              <a:t>i</a:t>
            </a:r>
            <a:r>
              <a:rPr lang="en-US" sz="1200" dirty="0">
                <a:latin typeface="Courier" pitchFamily="2" charset="0"/>
              </a:rPr>
              <a:t>++)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    </a:t>
            </a:r>
            <a:r>
              <a:rPr lang="en-US" sz="1200" dirty="0" err="1">
                <a:latin typeface="Courier" pitchFamily="2" charset="0"/>
              </a:rPr>
              <a:t>pane.getChildren</a:t>
            </a:r>
            <a:r>
              <a:rPr lang="en-US" sz="1200" dirty="0">
                <a:latin typeface="Courier" pitchFamily="2" charset="0"/>
              </a:rPr>
              <a:t>().add(new Button("Button " + (i+1)));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}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		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Scene scene = new Scene(pane);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primaryStage.setScene</a:t>
            </a:r>
            <a:r>
              <a:rPr lang="en-US" sz="1200" dirty="0">
                <a:latin typeface="Courier" pitchFamily="2" charset="0"/>
              </a:rPr>
              <a:t>(scene);</a:t>
            </a:r>
          </a:p>
          <a:p>
            <a:pPr marL="0" indent="0">
              <a:spcAft>
                <a:spcPts val="0"/>
              </a:spcAft>
              <a:buNone/>
            </a:pPr>
            <a:endParaRPr lang="en-US" sz="120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primaryStage.show</a:t>
            </a:r>
            <a:r>
              <a:rPr lang="en-US" sz="1200" dirty="0">
                <a:latin typeface="Courier" pitchFamily="2" charset="0"/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}</a:t>
            </a:r>
          </a:p>
          <a:p>
            <a:pPr marL="0" indent="0">
              <a:spcAft>
                <a:spcPts val="0"/>
              </a:spcAft>
              <a:buNone/>
            </a:pPr>
            <a:endParaRPr lang="en-US" sz="120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B2D1FB-BEE0-464F-9A9C-B185D82BD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264" y="1160748"/>
            <a:ext cx="2370611" cy="5301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06707-1FDC-624D-89ED-06504448BFEF}"/>
              </a:ext>
            </a:extLst>
          </p:cNvPr>
          <p:cNvSpPr txBox="1"/>
          <p:nvPr/>
        </p:nvSpPr>
        <p:spPr>
          <a:xfrm>
            <a:off x="9768408" y="6300600"/>
            <a:ext cx="1704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{Source code}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472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9CF1-C168-0B49-917A-1ABC3FA0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TilePane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E7BEA0-28EB-4D48-8F11-F7F2A5F92EF8}"/>
              </a:ext>
            </a:extLst>
          </p:cNvPr>
          <p:cNvSpPr txBox="1">
            <a:spLocks/>
          </p:cNvSpPr>
          <p:nvPr/>
        </p:nvSpPr>
        <p:spPr>
          <a:xfrm>
            <a:off x="720691" y="1916832"/>
            <a:ext cx="5591333" cy="38884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public class </a:t>
            </a:r>
            <a:r>
              <a:rPr lang="en-US" sz="1200" dirty="0" err="1">
                <a:latin typeface="Courier" pitchFamily="2" charset="0"/>
              </a:rPr>
              <a:t>TilePaneExample</a:t>
            </a:r>
            <a:r>
              <a:rPr lang="en-US" sz="1200" dirty="0">
                <a:latin typeface="Courier" pitchFamily="2" charset="0"/>
              </a:rPr>
              <a:t> extends Application {</a:t>
            </a:r>
          </a:p>
          <a:p>
            <a:pPr marL="0" indent="0">
              <a:spcAft>
                <a:spcPts val="0"/>
              </a:spcAft>
              <a:buNone/>
            </a:pPr>
            <a:endParaRPr lang="en-US" sz="120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public void start(Stage </a:t>
            </a:r>
            <a:r>
              <a:rPr lang="en-US" sz="1200" dirty="0" err="1">
                <a:latin typeface="Courier" pitchFamily="2" charset="0"/>
              </a:rPr>
              <a:t>primaryStage</a:t>
            </a:r>
            <a:r>
              <a:rPr lang="en-US" sz="1200" dirty="0">
                <a:latin typeface="Courier" pitchFamily="2" charset="0"/>
              </a:rPr>
              <a:t>) {</a:t>
            </a:r>
          </a:p>
          <a:p>
            <a:pPr marL="0" indent="0">
              <a:spcAft>
                <a:spcPts val="0"/>
              </a:spcAft>
              <a:buNone/>
            </a:pPr>
            <a:endParaRPr lang="en-US" sz="120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solidFill>
                  <a:srgbClr val="FF0000"/>
                </a:solidFill>
                <a:latin typeface="Courier" pitchFamily="2" charset="0"/>
              </a:rPr>
              <a:t>TilePane</a:t>
            </a:r>
            <a:r>
              <a:rPr lang="en-US" sz="1200" dirty="0">
                <a:solidFill>
                  <a:srgbClr val="FF0000"/>
                </a:solidFill>
                <a:latin typeface="Courier" pitchFamily="2" charset="0"/>
              </a:rPr>
              <a:t> pane = new </a:t>
            </a:r>
            <a:r>
              <a:rPr lang="en-US" sz="1200" dirty="0" err="1">
                <a:solidFill>
                  <a:srgbClr val="FF0000"/>
                </a:solidFill>
                <a:latin typeface="Courier" pitchFamily="2" charset="0"/>
              </a:rPr>
              <a:t>TilePane</a:t>
            </a:r>
            <a:r>
              <a:rPr lang="en-US" sz="1200" dirty="0">
                <a:solidFill>
                  <a:srgbClr val="FF0000"/>
                </a:solidFill>
                <a:latin typeface="Courier" pitchFamily="2" charset="0"/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  <a:latin typeface="Courier" pitchFamily="2" charset="0"/>
              </a:rPr>
              <a:t>        </a:t>
            </a:r>
            <a:r>
              <a:rPr lang="en-US" sz="1200" dirty="0" err="1">
                <a:solidFill>
                  <a:srgbClr val="FF0000"/>
                </a:solidFill>
                <a:latin typeface="Courier" pitchFamily="2" charset="0"/>
              </a:rPr>
              <a:t>pane.setPrefColumns</a:t>
            </a:r>
            <a:r>
              <a:rPr lang="en-US" sz="1200" dirty="0">
                <a:solidFill>
                  <a:srgbClr val="FF0000"/>
                </a:solidFill>
                <a:latin typeface="Courier" pitchFamily="2" charset="0"/>
              </a:rPr>
              <a:t>(3);</a:t>
            </a:r>
          </a:p>
          <a:p>
            <a:pPr marL="0" indent="0">
              <a:spcAft>
                <a:spcPts val="0"/>
              </a:spcAft>
              <a:buNone/>
            </a:pPr>
            <a:endParaRPr lang="en-US" sz="120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for (int </a:t>
            </a:r>
            <a:r>
              <a:rPr lang="en-US" sz="1200" dirty="0" err="1">
                <a:latin typeface="Courier" pitchFamily="2" charset="0"/>
              </a:rPr>
              <a:t>i</a:t>
            </a:r>
            <a:r>
              <a:rPr lang="en-US" sz="1200" dirty="0">
                <a:latin typeface="Courier" pitchFamily="2" charset="0"/>
              </a:rPr>
              <a:t> = 0; </a:t>
            </a:r>
            <a:r>
              <a:rPr lang="en-US" sz="1200" dirty="0" err="1">
                <a:latin typeface="Courier" pitchFamily="2" charset="0"/>
              </a:rPr>
              <a:t>i</a:t>
            </a:r>
            <a:r>
              <a:rPr lang="en-US" sz="1200" dirty="0">
                <a:latin typeface="Courier" pitchFamily="2" charset="0"/>
              </a:rPr>
              <a:t> &lt; 21; </a:t>
            </a:r>
            <a:r>
              <a:rPr lang="en-US" sz="1200" dirty="0" err="1">
                <a:latin typeface="Courier" pitchFamily="2" charset="0"/>
              </a:rPr>
              <a:t>i</a:t>
            </a:r>
            <a:r>
              <a:rPr lang="en-US" sz="1200" dirty="0">
                <a:latin typeface="Courier" pitchFamily="2" charset="0"/>
              </a:rPr>
              <a:t>++)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    Button b = new Button("Button " + (</a:t>
            </a:r>
            <a:r>
              <a:rPr lang="en-US" sz="1200" dirty="0" err="1">
                <a:latin typeface="Courier" pitchFamily="2" charset="0"/>
              </a:rPr>
              <a:t>i</a:t>
            </a:r>
            <a:r>
              <a:rPr lang="en-US" sz="1200" dirty="0">
                <a:latin typeface="Courier" pitchFamily="2" charset="0"/>
              </a:rPr>
              <a:t> + 1));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    </a:t>
            </a:r>
            <a:r>
              <a:rPr lang="en-US" sz="1200" dirty="0" err="1">
                <a:latin typeface="Courier" pitchFamily="2" charset="0"/>
              </a:rPr>
              <a:t>b.setMaxHeight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 err="1">
                <a:latin typeface="Courier" pitchFamily="2" charset="0"/>
              </a:rPr>
              <a:t>Double.POSITIVE_INFINITY</a:t>
            </a:r>
            <a:r>
              <a:rPr lang="en-US" sz="1200" dirty="0">
                <a:latin typeface="Courier" pitchFamily="2" charset="0"/>
              </a:rPr>
              <a:t>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    </a:t>
            </a:r>
            <a:r>
              <a:rPr lang="en-US" sz="1200" dirty="0" err="1">
                <a:latin typeface="Courier" pitchFamily="2" charset="0"/>
              </a:rPr>
              <a:t>b.setMaxWidth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 err="1">
                <a:latin typeface="Courier" pitchFamily="2" charset="0"/>
              </a:rPr>
              <a:t>Double.POSITIVE_INFINITY</a:t>
            </a:r>
            <a:r>
              <a:rPr lang="en-US" sz="1200" dirty="0">
                <a:latin typeface="Courier" pitchFamily="2" charset="0"/>
              </a:rPr>
              <a:t>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    </a:t>
            </a:r>
            <a:r>
              <a:rPr lang="en-US" sz="1200" dirty="0" err="1">
                <a:latin typeface="Courier" pitchFamily="2" charset="0"/>
              </a:rPr>
              <a:t>pane.getChildren</a:t>
            </a:r>
            <a:r>
              <a:rPr lang="en-US" sz="1200" dirty="0">
                <a:latin typeface="Courier" pitchFamily="2" charset="0"/>
              </a:rPr>
              <a:t>().add(b);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}</a:t>
            </a:r>
          </a:p>
          <a:p>
            <a:pPr marL="0" indent="0">
              <a:spcAft>
                <a:spcPts val="0"/>
              </a:spcAft>
              <a:buNone/>
            </a:pPr>
            <a:endParaRPr lang="en-US" sz="120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Scene scene = new Scene(pane);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primaryStage.setScene</a:t>
            </a:r>
            <a:r>
              <a:rPr lang="en-US" sz="1200" dirty="0">
                <a:latin typeface="Courier" pitchFamily="2" charset="0"/>
              </a:rPr>
              <a:t>(scene);</a:t>
            </a:r>
          </a:p>
          <a:p>
            <a:pPr marL="0" indent="0">
              <a:spcAft>
                <a:spcPts val="0"/>
              </a:spcAft>
              <a:buNone/>
            </a:pPr>
            <a:endParaRPr lang="en-US" sz="120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    </a:t>
            </a:r>
            <a:r>
              <a:rPr lang="en-US" sz="1200" dirty="0" err="1">
                <a:latin typeface="Courier" pitchFamily="2" charset="0"/>
              </a:rPr>
              <a:t>primaryStage.show</a:t>
            </a:r>
            <a:r>
              <a:rPr lang="en-US" sz="1200" dirty="0">
                <a:latin typeface="Courier" pitchFamily="2" charset="0"/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    }</a:t>
            </a:r>
          </a:p>
          <a:p>
            <a:pPr marL="0" indent="0">
              <a:spcAft>
                <a:spcPts val="0"/>
              </a:spcAft>
              <a:buNone/>
            </a:pPr>
            <a:endParaRPr lang="en-US" sz="120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81E65-385E-3C49-952B-2B1BD4351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1700808"/>
            <a:ext cx="3822700" cy="36449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21D7D54-729A-3046-B8B5-482AF4126BFB}"/>
              </a:ext>
            </a:extLst>
          </p:cNvPr>
          <p:cNvSpPr txBox="1">
            <a:spLocks/>
          </p:cNvSpPr>
          <p:nvPr/>
        </p:nvSpPr>
        <p:spPr>
          <a:xfrm>
            <a:off x="623392" y="6021288"/>
            <a:ext cx="10847916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 to </a:t>
            </a:r>
            <a:r>
              <a:rPr lang="en-US" dirty="0" err="1"/>
              <a:t>FlowPane</a:t>
            </a:r>
            <a:r>
              <a:rPr lang="en-US" dirty="0"/>
              <a:t>, but places components into even-sized cells in a grid.</a:t>
            </a:r>
          </a:p>
        </p:txBody>
      </p:sp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ABEF5AC6-1BA5-0E4B-872E-B58590E68568}"/>
              </a:ext>
            </a:extLst>
          </p:cNvPr>
          <p:cNvSpPr txBox="1"/>
          <p:nvPr/>
        </p:nvSpPr>
        <p:spPr>
          <a:xfrm>
            <a:off x="9768408" y="6372036"/>
            <a:ext cx="1704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{Source code}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686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9279CAB-70CB-C34E-8E00-0485FD996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512" y="1811789"/>
            <a:ext cx="3987556" cy="37543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29E688-6A1E-D14B-951C-32B88BEDA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241" y="714624"/>
            <a:ext cx="10849205" cy="936104"/>
          </a:xfrm>
        </p:spPr>
        <p:txBody>
          <a:bodyPr/>
          <a:lstStyle/>
          <a:p>
            <a:r>
              <a:rPr lang="en-US" dirty="0" err="1"/>
              <a:t>BorderPane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F8A51-CDEB-9F49-966B-F728315AAC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47C7058-BA05-AA40-9C28-FFDD0F2EFF05}"/>
              </a:ext>
            </a:extLst>
          </p:cNvPr>
          <p:cNvSpPr txBox="1">
            <a:spLocks/>
          </p:cNvSpPr>
          <p:nvPr/>
        </p:nvSpPr>
        <p:spPr>
          <a:xfrm>
            <a:off x="720691" y="1916831"/>
            <a:ext cx="4943261" cy="43210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latin typeface="Courier" pitchFamily="2" charset="0"/>
              </a:rPr>
              <a:t>public class </a:t>
            </a:r>
            <a:r>
              <a:rPr lang="en-US" sz="1050" dirty="0" err="1">
                <a:latin typeface="Courier" pitchFamily="2" charset="0"/>
              </a:rPr>
              <a:t>BorderPaneExample</a:t>
            </a:r>
            <a:r>
              <a:rPr lang="en-US" sz="1050" dirty="0">
                <a:latin typeface="Courier" pitchFamily="2" charset="0"/>
              </a:rPr>
              <a:t> extends Application {</a:t>
            </a:r>
          </a:p>
          <a:p>
            <a:pPr marL="0" indent="0">
              <a:spcAft>
                <a:spcPts val="0"/>
              </a:spcAft>
              <a:buNone/>
            </a:pPr>
            <a:endParaRPr lang="en-US" sz="105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latin typeface="Courier" pitchFamily="2" charset="0"/>
              </a:rPr>
              <a:t>    public void start(Stage </a:t>
            </a:r>
            <a:r>
              <a:rPr lang="en-US" sz="1050" dirty="0" err="1">
                <a:latin typeface="Courier" pitchFamily="2" charset="0"/>
              </a:rPr>
              <a:t>primaryStage</a:t>
            </a:r>
            <a:r>
              <a:rPr lang="en-US" sz="1050" dirty="0">
                <a:latin typeface="Courier" pitchFamily="2" charset="0"/>
              </a:rPr>
              <a:t>) {</a:t>
            </a:r>
          </a:p>
          <a:p>
            <a:pPr marL="0" indent="0">
              <a:spcAft>
                <a:spcPts val="0"/>
              </a:spcAft>
              <a:buNone/>
            </a:pPr>
            <a:endParaRPr lang="en-US" sz="105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latin typeface="Courier" pitchFamily="2" charset="0"/>
              </a:rPr>
              <a:t>        </a:t>
            </a:r>
            <a:r>
              <a:rPr lang="en-US" sz="1050" dirty="0" err="1">
                <a:solidFill>
                  <a:srgbClr val="FF0000"/>
                </a:solidFill>
                <a:latin typeface="Courier" pitchFamily="2" charset="0"/>
              </a:rPr>
              <a:t>BorderPane</a:t>
            </a:r>
            <a:r>
              <a:rPr lang="en-US" sz="1050" dirty="0">
                <a:solidFill>
                  <a:srgbClr val="FF0000"/>
                </a:solidFill>
                <a:latin typeface="Courier" pitchFamily="2" charset="0"/>
              </a:rPr>
              <a:t> pane = new </a:t>
            </a:r>
            <a:r>
              <a:rPr lang="en-US" sz="1050" dirty="0" err="1">
                <a:solidFill>
                  <a:srgbClr val="FF0000"/>
                </a:solidFill>
                <a:latin typeface="Courier" pitchFamily="2" charset="0"/>
              </a:rPr>
              <a:t>BorderPane</a:t>
            </a:r>
            <a:r>
              <a:rPr lang="en-US" sz="1050" dirty="0">
                <a:solidFill>
                  <a:srgbClr val="FF0000"/>
                </a:solidFill>
                <a:latin typeface="Courier" pitchFamily="2" charset="0"/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solidFill>
                  <a:srgbClr val="FF0000"/>
                </a:solidFill>
                <a:latin typeface="Courier" pitchFamily="2" charset="0"/>
              </a:rPr>
              <a:t>       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solidFill>
                  <a:srgbClr val="FF0000"/>
                </a:solidFill>
                <a:latin typeface="Courier" pitchFamily="2" charset="0"/>
              </a:rPr>
              <a:t>        </a:t>
            </a:r>
            <a:r>
              <a:rPr lang="en-US" sz="1050" dirty="0" err="1">
                <a:solidFill>
                  <a:srgbClr val="FF0000"/>
                </a:solidFill>
                <a:latin typeface="Courier" pitchFamily="2" charset="0"/>
              </a:rPr>
              <a:t>pane.setTop</a:t>
            </a:r>
            <a:r>
              <a:rPr lang="en-US" sz="1050" dirty="0">
                <a:solidFill>
                  <a:srgbClr val="FF0000"/>
                </a:solidFill>
                <a:latin typeface="Courier" pitchFamily="2" charset="0"/>
              </a:rPr>
              <a:t>(new </a:t>
            </a:r>
            <a:r>
              <a:rPr lang="en-US" sz="1050" dirty="0" err="1">
                <a:solidFill>
                  <a:srgbClr val="FF0000"/>
                </a:solidFill>
                <a:latin typeface="Courier" pitchFamily="2" charset="0"/>
              </a:rPr>
              <a:t>FatButton</a:t>
            </a:r>
            <a:r>
              <a:rPr lang="en-US" sz="1050" dirty="0">
                <a:solidFill>
                  <a:srgbClr val="FF0000"/>
                </a:solidFill>
                <a:latin typeface="Courier" pitchFamily="2" charset="0"/>
              </a:rPr>
              <a:t>("Top"));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solidFill>
                  <a:srgbClr val="FF0000"/>
                </a:solidFill>
                <a:latin typeface="Courier" pitchFamily="2" charset="0"/>
              </a:rPr>
              <a:t>        </a:t>
            </a:r>
            <a:r>
              <a:rPr lang="en-US" sz="1050" dirty="0" err="1">
                <a:solidFill>
                  <a:srgbClr val="FF0000"/>
                </a:solidFill>
                <a:latin typeface="Courier" pitchFamily="2" charset="0"/>
              </a:rPr>
              <a:t>pane.setCenter</a:t>
            </a:r>
            <a:r>
              <a:rPr lang="en-US" sz="1050" dirty="0">
                <a:solidFill>
                  <a:srgbClr val="FF0000"/>
                </a:solidFill>
                <a:latin typeface="Courier" pitchFamily="2" charset="0"/>
              </a:rPr>
              <a:t>(new </a:t>
            </a:r>
            <a:r>
              <a:rPr lang="en-US" sz="1050" dirty="0" err="1">
                <a:solidFill>
                  <a:srgbClr val="FF0000"/>
                </a:solidFill>
                <a:latin typeface="Courier" pitchFamily="2" charset="0"/>
              </a:rPr>
              <a:t>FatButton</a:t>
            </a:r>
            <a:r>
              <a:rPr lang="en-US" sz="1050" dirty="0">
                <a:solidFill>
                  <a:srgbClr val="FF0000"/>
                </a:solidFill>
                <a:latin typeface="Courier" pitchFamily="2" charset="0"/>
              </a:rPr>
              <a:t>("Center"));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solidFill>
                  <a:srgbClr val="FF0000"/>
                </a:solidFill>
                <a:latin typeface="Courier" pitchFamily="2" charset="0"/>
              </a:rPr>
              <a:t>        </a:t>
            </a:r>
            <a:r>
              <a:rPr lang="en-US" sz="1050" dirty="0" err="1">
                <a:solidFill>
                  <a:srgbClr val="FF0000"/>
                </a:solidFill>
                <a:latin typeface="Courier" pitchFamily="2" charset="0"/>
              </a:rPr>
              <a:t>pane.setBottom</a:t>
            </a:r>
            <a:r>
              <a:rPr lang="en-US" sz="1050" dirty="0">
                <a:solidFill>
                  <a:srgbClr val="FF0000"/>
                </a:solidFill>
                <a:latin typeface="Courier" pitchFamily="2" charset="0"/>
              </a:rPr>
              <a:t>(new </a:t>
            </a:r>
            <a:r>
              <a:rPr lang="en-US" sz="1050" dirty="0" err="1">
                <a:solidFill>
                  <a:srgbClr val="FF0000"/>
                </a:solidFill>
                <a:latin typeface="Courier" pitchFamily="2" charset="0"/>
              </a:rPr>
              <a:t>FatButton</a:t>
            </a:r>
            <a:r>
              <a:rPr lang="en-US" sz="1050" dirty="0">
                <a:solidFill>
                  <a:srgbClr val="FF0000"/>
                </a:solidFill>
                <a:latin typeface="Courier" pitchFamily="2" charset="0"/>
              </a:rPr>
              <a:t>("Bottom"));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solidFill>
                  <a:srgbClr val="FF0000"/>
                </a:solidFill>
                <a:latin typeface="Courier" pitchFamily="2" charset="0"/>
              </a:rPr>
              <a:t>        </a:t>
            </a:r>
            <a:r>
              <a:rPr lang="en-US" sz="1050" dirty="0" err="1">
                <a:solidFill>
                  <a:srgbClr val="FF0000"/>
                </a:solidFill>
                <a:latin typeface="Courier" pitchFamily="2" charset="0"/>
              </a:rPr>
              <a:t>pane.setRight</a:t>
            </a:r>
            <a:r>
              <a:rPr lang="en-US" sz="1050" dirty="0">
                <a:solidFill>
                  <a:srgbClr val="FF0000"/>
                </a:solidFill>
                <a:latin typeface="Courier" pitchFamily="2" charset="0"/>
              </a:rPr>
              <a:t>(new </a:t>
            </a:r>
            <a:r>
              <a:rPr lang="en-US" sz="1050" dirty="0" err="1">
                <a:solidFill>
                  <a:srgbClr val="FF0000"/>
                </a:solidFill>
                <a:latin typeface="Courier" pitchFamily="2" charset="0"/>
              </a:rPr>
              <a:t>FatButton</a:t>
            </a:r>
            <a:r>
              <a:rPr lang="en-US" sz="1050" dirty="0">
                <a:solidFill>
                  <a:srgbClr val="FF0000"/>
                </a:solidFill>
                <a:latin typeface="Courier" pitchFamily="2" charset="0"/>
              </a:rPr>
              <a:t>("Right"));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solidFill>
                  <a:srgbClr val="FF0000"/>
                </a:solidFill>
                <a:latin typeface="Courier" pitchFamily="2" charset="0"/>
              </a:rPr>
              <a:t>        </a:t>
            </a:r>
            <a:r>
              <a:rPr lang="en-US" sz="1050" dirty="0" err="1">
                <a:solidFill>
                  <a:srgbClr val="FF0000"/>
                </a:solidFill>
                <a:latin typeface="Courier" pitchFamily="2" charset="0"/>
              </a:rPr>
              <a:t>pane.setLeft</a:t>
            </a:r>
            <a:r>
              <a:rPr lang="en-US" sz="1050" dirty="0">
                <a:solidFill>
                  <a:srgbClr val="FF0000"/>
                </a:solidFill>
                <a:latin typeface="Courier" pitchFamily="2" charset="0"/>
              </a:rPr>
              <a:t>(new </a:t>
            </a:r>
            <a:r>
              <a:rPr lang="en-US" sz="1050" dirty="0" err="1">
                <a:solidFill>
                  <a:srgbClr val="FF0000"/>
                </a:solidFill>
                <a:latin typeface="Courier" pitchFamily="2" charset="0"/>
              </a:rPr>
              <a:t>FatButton</a:t>
            </a:r>
            <a:r>
              <a:rPr lang="en-US" sz="1050" dirty="0">
                <a:solidFill>
                  <a:srgbClr val="FF0000"/>
                </a:solidFill>
                <a:latin typeface="Courier" pitchFamily="2" charset="0"/>
              </a:rPr>
              <a:t>("Left"));</a:t>
            </a:r>
          </a:p>
          <a:p>
            <a:pPr marL="0" indent="0">
              <a:spcAft>
                <a:spcPts val="0"/>
              </a:spcAft>
              <a:buNone/>
            </a:pPr>
            <a:endParaRPr lang="en-US" sz="105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latin typeface="Courier" pitchFamily="2" charset="0"/>
              </a:rPr>
              <a:t>        Scene scene = new Scene(pane,250,250);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latin typeface="Courier" pitchFamily="2" charset="0"/>
              </a:rPr>
              <a:t>        </a:t>
            </a:r>
            <a:r>
              <a:rPr lang="en-US" sz="1050" dirty="0" err="1">
                <a:latin typeface="Courier" pitchFamily="2" charset="0"/>
              </a:rPr>
              <a:t>primaryStage.setScene</a:t>
            </a:r>
            <a:r>
              <a:rPr lang="en-US" sz="1050" dirty="0">
                <a:latin typeface="Courier" pitchFamily="2" charset="0"/>
              </a:rPr>
              <a:t>(scene);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latin typeface="Courier" pitchFamily="2" charset="0"/>
              </a:rPr>
              <a:t>        </a:t>
            </a:r>
            <a:r>
              <a:rPr lang="en-US" sz="1050" dirty="0" err="1">
                <a:latin typeface="Courier" pitchFamily="2" charset="0"/>
              </a:rPr>
              <a:t>primaryStage.show</a:t>
            </a:r>
            <a:r>
              <a:rPr lang="en-US" sz="1050" dirty="0">
                <a:latin typeface="Courier" pitchFamily="2" charset="0"/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latin typeface="Courier" pitchFamily="2" charset="0"/>
              </a:rPr>
              <a:t>    }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latin typeface="Courier" pitchFamily="2" charset="0"/>
              </a:rPr>
              <a:t>}</a:t>
            </a:r>
          </a:p>
          <a:p>
            <a:pPr marL="0" indent="0">
              <a:spcAft>
                <a:spcPts val="0"/>
              </a:spcAft>
              <a:buNone/>
            </a:pPr>
            <a:endParaRPr lang="en-US" sz="105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latin typeface="Courier" pitchFamily="2" charset="0"/>
              </a:rPr>
              <a:t>class </a:t>
            </a:r>
            <a:r>
              <a:rPr lang="en-US" sz="1050" dirty="0" err="1">
                <a:latin typeface="Courier" pitchFamily="2" charset="0"/>
              </a:rPr>
              <a:t>FatButton</a:t>
            </a:r>
            <a:r>
              <a:rPr lang="en-US" sz="1050" dirty="0">
                <a:latin typeface="Courier" pitchFamily="2" charset="0"/>
              </a:rPr>
              <a:t> extends Button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latin typeface="Courier" pitchFamily="2" charset="0"/>
              </a:rPr>
              <a:t>    public </a:t>
            </a:r>
            <a:r>
              <a:rPr lang="en-US" sz="1050" dirty="0" err="1">
                <a:latin typeface="Courier" pitchFamily="2" charset="0"/>
              </a:rPr>
              <a:t>FatButton</a:t>
            </a:r>
            <a:r>
              <a:rPr lang="en-US" sz="1050" dirty="0">
                <a:latin typeface="Courier" pitchFamily="2" charset="0"/>
              </a:rPr>
              <a:t>(String label)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latin typeface="Courier" pitchFamily="2" charset="0"/>
              </a:rPr>
              <a:t>        super(label);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latin typeface="Courier" pitchFamily="2" charset="0"/>
              </a:rPr>
              <a:t>        </a:t>
            </a:r>
            <a:r>
              <a:rPr lang="en-US" sz="1050" dirty="0" err="1">
                <a:latin typeface="Courier" pitchFamily="2" charset="0"/>
              </a:rPr>
              <a:t>setMaxHeight</a:t>
            </a:r>
            <a:r>
              <a:rPr lang="en-US" sz="1050" dirty="0">
                <a:latin typeface="Courier" pitchFamily="2" charset="0"/>
              </a:rPr>
              <a:t>(</a:t>
            </a:r>
            <a:r>
              <a:rPr lang="en-US" sz="1050" dirty="0" err="1">
                <a:latin typeface="Courier" pitchFamily="2" charset="0"/>
              </a:rPr>
              <a:t>Double.POSITIVE_INFINITY</a:t>
            </a:r>
            <a:r>
              <a:rPr lang="en-US" sz="1050" dirty="0">
                <a:latin typeface="Courier" pitchFamily="2" charset="0"/>
              </a:rPr>
              <a:t>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latin typeface="Courier" pitchFamily="2" charset="0"/>
              </a:rPr>
              <a:t>        </a:t>
            </a:r>
            <a:r>
              <a:rPr lang="en-US" sz="1050" dirty="0" err="1">
                <a:latin typeface="Courier" pitchFamily="2" charset="0"/>
              </a:rPr>
              <a:t>setMaxWidth</a:t>
            </a:r>
            <a:r>
              <a:rPr lang="en-US" sz="1050" dirty="0">
                <a:latin typeface="Courier" pitchFamily="2" charset="0"/>
              </a:rPr>
              <a:t>(</a:t>
            </a:r>
            <a:r>
              <a:rPr lang="en-US" sz="1050" dirty="0" err="1">
                <a:latin typeface="Courier" pitchFamily="2" charset="0"/>
              </a:rPr>
              <a:t>Double.POSITIVE_INFINITY</a:t>
            </a:r>
            <a:r>
              <a:rPr lang="en-US" sz="1050" dirty="0">
                <a:latin typeface="Courier" pitchFamily="2" charset="0"/>
              </a:rPr>
              <a:t>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latin typeface="Courier" pitchFamily="2" charset="0"/>
              </a:rPr>
              <a:t>    }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latin typeface="Courier" pitchFamily="2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5D36F-3DB1-C146-BDC1-24C87E85D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064" y="1834939"/>
            <a:ext cx="3987556" cy="3754301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A8A12F0-6948-BF48-A6DB-542FF2D6478B}"/>
              </a:ext>
            </a:extLst>
          </p:cNvPr>
          <p:cNvSpPr txBox="1">
            <a:spLocks/>
          </p:cNvSpPr>
          <p:nvPr/>
        </p:nvSpPr>
        <p:spPr>
          <a:xfrm>
            <a:off x="5951984" y="5445224"/>
            <a:ext cx="5904656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Adds components to one of five positions:</a:t>
            </a:r>
          </a:p>
          <a:p>
            <a:pPr lvl="1"/>
            <a:r>
              <a:rPr lang="en-US" dirty="0"/>
              <a:t>Top, Left, Center, Right, Bottom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E9E8A3-4304-EB4F-8AAC-44B6729EC4DC}"/>
              </a:ext>
            </a:extLst>
          </p:cNvPr>
          <p:cNvCxnSpPr/>
          <p:nvPr/>
        </p:nvCxnSpPr>
        <p:spPr>
          <a:xfrm>
            <a:off x="9768408" y="2276872"/>
            <a:ext cx="0" cy="288032"/>
          </a:xfrm>
          <a:prstGeom prst="straightConnector1">
            <a:avLst/>
          </a:prstGeom>
          <a:ln w="317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8240FC-9536-F14F-95DC-6579A65BE4F7}"/>
              </a:ext>
            </a:extLst>
          </p:cNvPr>
          <p:cNvCxnSpPr>
            <a:cxnSpLocks/>
          </p:cNvCxnSpPr>
          <p:nvPr/>
        </p:nvCxnSpPr>
        <p:spPr>
          <a:xfrm>
            <a:off x="7608168" y="3212976"/>
            <a:ext cx="1800200" cy="0"/>
          </a:xfrm>
          <a:prstGeom prst="straightConnector1">
            <a:avLst/>
          </a:prstGeom>
          <a:ln w="31750">
            <a:solidFill>
              <a:schemeClr val="accent2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1E9E7E-52D0-AD46-8E03-DA4CCF69D421}"/>
              </a:ext>
            </a:extLst>
          </p:cNvPr>
          <p:cNvCxnSpPr>
            <a:cxnSpLocks/>
          </p:cNvCxnSpPr>
          <p:nvPr/>
        </p:nvCxnSpPr>
        <p:spPr>
          <a:xfrm>
            <a:off x="9408368" y="2844552"/>
            <a:ext cx="569009" cy="2820"/>
          </a:xfrm>
          <a:prstGeom prst="straightConnector1">
            <a:avLst/>
          </a:prstGeom>
          <a:ln w="317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016227-C951-4244-BD58-7C0DAC616CD1}"/>
              </a:ext>
            </a:extLst>
          </p:cNvPr>
          <p:cNvCxnSpPr>
            <a:cxnSpLocks/>
          </p:cNvCxnSpPr>
          <p:nvPr/>
        </p:nvCxnSpPr>
        <p:spPr>
          <a:xfrm>
            <a:off x="9724039" y="4771884"/>
            <a:ext cx="10270" cy="309402"/>
          </a:xfrm>
          <a:prstGeom prst="straightConnector1">
            <a:avLst/>
          </a:prstGeom>
          <a:ln w="317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82FAA5-76CA-364D-8FF9-B1E28D6D2970}"/>
              </a:ext>
            </a:extLst>
          </p:cNvPr>
          <p:cNvCxnSpPr>
            <a:cxnSpLocks/>
          </p:cNvCxnSpPr>
          <p:nvPr/>
        </p:nvCxnSpPr>
        <p:spPr>
          <a:xfrm>
            <a:off x="7840886" y="2592766"/>
            <a:ext cx="0" cy="2179118"/>
          </a:xfrm>
          <a:prstGeom prst="straightConnector1">
            <a:avLst/>
          </a:prstGeom>
          <a:ln w="31750">
            <a:solidFill>
              <a:schemeClr val="accent2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ACD206-5D68-2F49-B6A0-2CCA8809C836}"/>
              </a:ext>
            </a:extLst>
          </p:cNvPr>
          <p:cNvCxnSpPr>
            <a:cxnSpLocks/>
          </p:cNvCxnSpPr>
          <p:nvPr/>
        </p:nvCxnSpPr>
        <p:spPr>
          <a:xfrm>
            <a:off x="7180039" y="2844552"/>
            <a:ext cx="428129" cy="0"/>
          </a:xfrm>
          <a:prstGeom prst="straightConnector1">
            <a:avLst/>
          </a:prstGeom>
          <a:ln w="317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0BD9DC-235B-A94A-BB36-555771C798B3}"/>
              </a:ext>
            </a:extLst>
          </p:cNvPr>
          <p:cNvCxnSpPr>
            <a:cxnSpLocks/>
          </p:cNvCxnSpPr>
          <p:nvPr/>
        </p:nvCxnSpPr>
        <p:spPr>
          <a:xfrm>
            <a:off x="6062748" y="1052736"/>
            <a:ext cx="569009" cy="2820"/>
          </a:xfrm>
          <a:prstGeom prst="straightConnector1">
            <a:avLst/>
          </a:prstGeom>
          <a:ln w="317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1E1250-488B-3346-BDE4-FD98B32651F3}"/>
              </a:ext>
            </a:extLst>
          </p:cNvPr>
          <p:cNvCxnSpPr>
            <a:cxnSpLocks/>
          </p:cNvCxnSpPr>
          <p:nvPr/>
        </p:nvCxnSpPr>
        <p:spPr>
          <a:xfrm>
            <a:off x="6038843" y="1503925"/>
            <a:ext cx="569009" cy="2820"/>
          </a:xfrm>
          <a:prstGeom prst="straightConnector1">
            <a:avLst/>
          </a:prstGeom>
          <a:ln w="31750">
            <a:solidFill>
              <a:schemeClr val="accent2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B81A10A-7A23-844B-9D2E-57D7BC1E0234}"/>
              </a:ext>
            </a:extLst>
          </p:cNvPr>
          <p:cNvSpPr txBox="1">
            <a:spLocks/>
          </p:cNvSpPr>
          <p:nvPr/>
        </p:nvSpPr>
        <p:spPr>
          <a:xfrm>
            <a:off x="6816080" y="821818"/>
            <a:ext cx="5904656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Preferred size </a:t>
            </a:r>
            <a:r>
              <a:rPr lang="en-US" dirty="0" err="1"/>
              <a:t>honoured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Preferred size </a:t>
            </a:r>
            <a:r>
              <a:rPr lang="en-US" dirty="0" err="1"/>
              <a:t>honoured</a:t>
            </a:r>
            <a:r>
              <a:rPr lang="en-US" dirty="0"/>
              <a:t> (if not resized)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8" name="TextBox 17">
            <a:hlinkClick r:id="rId3"/>
            <a:extLst>
              <a:ext uri="{FF2B5EF4-FFF2-40B4-BE49-F238E27FC236}">
                <a16:creationId xmlns:a16="http://schemas.microsoft.com/office/drawing/2014/main" id="{EB4CD4C0-6EB3-ED43-9AD8-11D4B75F9209}"/>
              </a:ext>
            </a:extLst>
          </p:cNvPr>
          <p:cNvSpPr txBox="1"/>
          <p:nvPr/>
        </p:nvSpPr>
        <p:spPr>
          <a:xfrm>
            <a:off x="9768408" y="6372036"/>
            <a:ext cx="1704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{Source code}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30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COMP1206 - Programming 2</a:t>
            </a:r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3: Dumb GUIs (continued)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31 January 2020</a:t>
            </a:r>
          </a:p>
        </p:txBody>
      </p:sp>
    </p:spTree>
    <p:extLst>
      <p:ext uri="{BB962C8B-B14F-4D97-AF65-F5344CB8AC3E}">
        <p14:creationId xmlns:p14="http://schemas.microsoft.com/office/powerpoint/2010/main" val="4109671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37E1-3DB3-9E4E-A16D-D1B8D7B8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HBox</a:t>
            </a:r>
            <a:r>
              <a:rPr lang="en-US" dirty="0"/>
              <a:t> </a:t>
            </a:r>
            <a:r>
              <a:rPr lang="en-US" dirty="0" err="1"/>
              <a:t>VBox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78B63-4C72-9942-8840-11CD0FDB53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396D48E-6429-8540-9544-F7499D3E5AB7}"/>
              </a:ext>
            </a:extLst>
          </p:cNvPr>
          <p:cNvSpPr txBox="1">
            <a:spLocks/>
          </p:cNvSpPr>
          <p:nvPr/>
        </p:nvSpPr>
        <p:spPr>
          <a:xfrm>
            <a:off x="720691" y="1916831"/>
            <a:ext cx="4943261" cy="43210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latin typeface="Courier" pitchFamily="2" charset="0"/>
              </a:rPr>
              <a:t>public class </a:t>
            </a:r>
            <a:r>
              <a:rPr lang="en-US" sz="1050" dirty="0" err="1">
                <a:latin typeface="Courier" pitchFamily="2" charset="0"/>
              </a:rPr>
              <a:t>HBoxExample</a:t>
            </a:r>
            <a:r>
              <a:rPr lang="en-US" sz="1050" dirty="0">
                <a:latin typeface="Courier" pitchFamily="2" charset="0"/>
              </a:rPr>
              <a:t> extends Application {</a:t>
            </a:r>
          </a:p>
          <a:p>
            <a:pPr marL="0" indent="0">
              <a:spcAft>
                <a:spcPts val="0"/>
              </a:spcAft>
              <a:buNone/>
            </a:pPr>
            <a:endParaRPr lang="en-US" sz="105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latin typeface="Courier" pitchFamily="2" charset="0"/>
              </a:rPr>
              <a:t>    public static void main(String[] </a:t>
            </a:r>
            <a:r>
              <a:rPr lang="en-US" sz="1050" dirty="0" err="1">
                <a:latin typeface="Courier" pitchFamily="2" charset="0"/>
              </a:rPr>
              <a:t>args</a:t>
            </a:r>
            <a:r>
              <a:rPr lang="en-US" sz="1050" dirty="0">
                <a:latin typeface="Courier" pitchFamily="2" charset="0"/>
              </a:rPr>
              <a:t>)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latin typeface="Courier" pitchFamily="2" charset="0"/>
              </a:rPr>
              <a:t>        launch(</a:t>
            </a:r>
            <a:r>
              <a:rPr lang="en-US" sz="1050" dirty="0" err="1">
                <a:latin typeface="Courier" pitchFamily="2" charset="0"/>
              </a:rPr>
              <a:t>args</a:t>
            </a:r>
            <a:r>
              <a:rPr lang="en-US" sz="1050" dirty="0">
                <a:latin typeface="Courier" pitchFamily="2" charset="0"/>
              </a:rPr>
              <a:t>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latin typeface="Courier" pitchFamily="2" charset="0"/>
              </a:rPr>
              <a:t>    }</a:t>
            </a:r>
          </a:p>
          <a:p>
            <a:pPr marL="0" indent="0">
              <a:spcAft>
                <a:spcPts val="0"/>
              </a:spcAft>
              <a:buNone/>
            </a:pPr>
            <a:endParaRPr lang="en-US" sz="105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latin typeface="Courier" pitchFamily="2" charset="0"/>
              </a:rPr>
              <a:t>    public void start(Stage </a:t>
            </a:r>
            <a:r>
              <a:rPr lang="en-US" sz="1050" dirty="0" err="1">
                <a:latin typeface="Courier" pitchFamily="2" charset="0"/>
              </a:rPr>
              <a:t>primaryStage</a:t>
            </a:r>
            <a:r>
              <a:rPr lang="en-US" sz="1050" dirty="0">
                <a:latin typeface="Courier" pitchFamily="2" charset="0"/>
              </a:rPr>
              <a:t>)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latin typeface="Courier" pitchFamily="2" charset="0"/>
              </a:rPr>
              <a:t>        </a:t>
            </a:r>
            <a:r>
              <a:rPr lang="en-US" sz="1050" dirty="0" err="1">
                <a:solidFill>
                  <a:srgbClr val="FF0000"/>
                </a:solidFill>
                <a:latin typeface="Courier" pitchFamily="2" charset="0"/>
              </a:rPr>
              <a:t>HBox</a:t>
            </a:r>
            <a:r>
              <a:rPr lang="en-US" sz="105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en-US" sz="1050" dirty="0" err="1">
                <a:solidFill>
                  <a:srgbClr val="FF0000"/>
                </a:solidFill>
                <a:latin typeface="Courier" pitchFamily="2" charset="0"/>
              </a:rPr>
              <a:t>hbox</a:t>
            </a:r>
            <a:r>
              <a:rPr lang="en-US" sz="1050" dirty="0">
                <a:solidFill>
                  <a:srgbClr val="FF0000"/>
                </a:solidFill>
                <a:latin typeface="Courier" pitchFamily="2" charset="0"/>
              </a:rPr>
              <a:t> = new </a:t>
            </a:r>
            <a:r>
              <a:rPr lang="en-US" sz="1050" dirty="0" err="1">
                <a:solidFill>
                  <a:srgbClr val="FF0000"/>
                </a:solidFill>
                <a:latin typeface="Courier" pitchFamily="2" charset="0"/>
              </a:rPr>
              <a:t>HBox</a:t>
            </a:r>
            <a:r>
              <a:rPr lang="en-US" sz="1050" dirty="0">
                <a:solidFill>
                  <a:srgbClr val="FF0000"/>
                </a:solidFill>
                <a:latin typeface="Courier" pitchFamily="2" charset="0"/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endParaRPr lang="en-US" sz="105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latin typeface="Courier" pitchFamily="2" charset="0"/>
              </a:rPr>
              <a:t>        Label label = new Label("How are you today?");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latin typeface="Courier" pitchFamily="2" charset="0"/>
              </a:rPr>
              <a:t>        </a:t>
            </a:r>
            <a:r>
              <a:rPr lang="en-US" sz="1050" dirty="0" err="1">
                <a:latin typeface="Courier" pitchFamily="2" charset="0"/>
              </a:rPr>
              <a:t>TextField</a:t>
            </a:r>
            <a:r>
              <a:rPr lang="en-US" sz="1050" dirty="0">
                <a:latin typeface="Courier" pitchFamily="2" charset="0"/>
              </a:rPr>
              <a:t> input = new </a:t>
            </a:r>
            <a:r>
              <a:rPr lang="en-US" sz="1050" dirty="0" err="1">
                <a:latin typeface="Courier" pitchFamily="2" charset="0"/>
              </a:rPr>
              <a:t>TextField</a:t>
            </a:r>
            <a:r>
              <a:rPr lang="en-US" sz="1050" dirty="0">
                <a:latin typeface="Courier" pitchFamily="2" charset="0"/>
              </a:rPr>
              <a:t>("");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latin typeface="Courier" pitchFamily="2" charset="0"/>
              </a:rPr>
              <a:t>        Button submit = new Button("Submit");</a:t>
            </a:r>
          </a:p>
          <a:p>
            <a:pPr marL="0" indent="0">
              <a:spcAft>
                <a:spcPts val="0"/>
              </a:spcAft>
              <a:buNone/>
            </a:pPr>
            <a:endParaRPr lang="en-US" sz="105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latin typeface="Courier" pitchFamily="2" charset="0"/>
              </a:rPr>
              <a:t>        </a:t>
            </a:r>
            <a:r>
              <a:rPr lang="en-US" sz="1050" dirty="0" err="1">
                <a:latin typeface="Courier" pitchFamily="2" charset="0"/>
              </a:rPr>
              <a:t>hbox.getChildren</a:t>
            </a:r>
            <a:r>
              <a:rPr lang="en-US" sz="1050" dirty="0">
                <a:latin typeface="Courier" pitchFamily="2" charset="0"/>
              </a:rPr>
              <a:t>().</a:t>
            </a:r>
            <a:r>
              <a:rPr lang="en-US" sz="1050" dirty="0" err="1">
                <a:latin typeface="Courier" pitchFamily="2" charset="0"/>
              </a:rPr>
              <a:t>addAll</a:t>
            </a:r>
            <a:r>
              <a:rPr lang="en-US" sz="1050" dirty="0">
                <a:latin typeface="Courier" pitchFamily="2" charset="0"/>
              </a:rPr>
              <a:t>(label, input, submit);</a:t>
            </a:r>
          </a:p>
          <a:p>
            <a:pPr marL="0" indent="0">
              <a:spcAft>
                <a:spcPts val="0"/>
              </a:spcAft>
              <a:buNone/>
            </a:pPr>
            <a:endParaRPr lang="en-US" sz="105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latin typeface="Courier" pitchFamily="2" charset="0"/>
              </a:rPr>
              <a:t>        Scene scene = new Scene(</a:t>
            </a:r>
            <a:r>
              <a:rPr lang="en-US" sz="1050" dirty="0" err="1">
                <a:latin typeface="Courier" pitchFamily="2" charset="0"/>
              </a:rPr>
              <a:t>hbox</a:t>
            </a:r>
            <a:r>
              <a:rPr lang="en-US" sz="1050" dirty="0">
                <a:latin typeface="Courier" pitchFamily="2" charset="0"/>
              </a:rPr>
              <a:t>, 450, 30);</a:t>
            </a:r>
          </a:p>
          <a:p>
            <a:pPr marL="0" indent="0">
              <a:spcAft>
                <a:spcPts val="0"/>
              </a:spcAft>
              <a:buNone/>
            </a:pPr>
            <a:endParaRPr lang="en-US" sz="105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latin typeface="Courier" pitchFamily="2" charset="0"/>
              </a:rPr>
              <a:t>        </a:t>
            </a:r>
            <a:r>
              <a:rPr lang="en-US" sz="1050" dirty="0" err="1">
                <a:latin typeface="Courier" pitchFamily="2" charset="0"/>
              </a:rPr>
              <a:t>primaryStage.setScene</a:t>
            </a:r>
            <a:r>
              <a:rPr lang="en-US" sz="1050" dirty="0">
                <a:latin typeface="Courier" pitchFamily="2" charset="0"/>
              </a:rPr>
              <a:t>(scene);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latin typeface="Courier" pitchFamily="2" charset="0"/>
              </a:rPr>
              <a:t>        </a:t>
            </a:r>
            <a:r>
              <a:rPr lang="en-US" sz="1050" dirty="0" err="1">
                <a:latin typeface="Courier" pitchFamily="2" charset="0"/>
              </a:rPr>
              <a:t>primaryStage.show</a:t>
            </a:r>
            <a:r>
              <a:rPr lang="en-US" sz="1050" dirty="0">
                <a:latin typeface="Courier" pitchFamily="2" charset="0"/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latin typeface="Courier" pitchFamily="2" charset="0"/>
              </a:rPr>
              <a:t>    }</a:t>
            </a:r>
          </a:p>
          <a:p>
            <a:pPr marL="0" indent="0">
              <a:spcAft>
                <a:spcPts val="0"/>
              </a:spcAft>
              <a:buNone/>
            </a:pPr>
            <a:endParaRPr lang="en-US" sz="105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050" dirty="0">
                <a:latin typeface="Courier" pitchFamily="2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D3FC7-2B2D-9049-A0D2-944D2D604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938" y="2154470"/>
            <a:ext cx="5369741" cy="127453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D21B3BE-59D3-6346-9DB1-FAEF658B5E93}"/>
              </a:ext>
            </a:extLst>
          </p:cNvPr>
          <p:cNvSpPr txBox="1">
            <a:spLocks/>
          </p:cNvSpPr>
          <p:nvPr/>
        </p:nvSpPr>
        <p:spPr>
          <a:xfrm>
            <a:off x="5922480" y="4437112"/>
            <a:ext cx="5904656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Lays out components horizontally / vertically.</a:t>
            </a:r>
          </a:p>
        </p:txBody>
      </p:sp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F9CADD44-F65C-CB48-A0B8-CE479559EB94}"/>
              </a:ext>
            </a:extLst>
          </p:cNvPr>
          <p:cNvSpPr txBox="1"/>
          <p:nvPr/>
        </p:nvSpPr>
        <p:spPr>
          <a:xfrm>
            <a:off x="9768408" y="6372036"/>
            <a:ext cx="1704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{Source code}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730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3E1F-0620-DE4F-B124-49C335B3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more complex GUIs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016CE-4912-6940-BD48-9C9EC4A233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could you build this?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34367-D03C-034E-BEEA-84D76B06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1160748"/>
            <a:ext cx="3861275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24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16DA8-49FB-074E-850F-7CAE5830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GridPane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00271-70E2-D44F-8B1F-95B634ADC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GridPane</a:t>
            </a:r>
            <a:r>
              <a:rPr lang="en-US" dirty="0"/>
              <a:t> is a powerful Layout Pane that allows you to add components to specific cells in a grid.</a:t>
            </a:r>
          </a:p>
          <a:p>
            <a:pPr lvl="1"/>
            <a:r>
              <a:rPr lang="en-US" dirty="0"/>
              <a:t>Components can span over multiple cells</a:t>
            </a:r>
          </a:p>
          <a:p>
            <a:pPr lvl="1"/>
            <a:r>
              <a:rPr lang="en-US" dirty="0"/>
              <a:t>Resizing </a:t>
            </a:r>
            <a:r>
              <a:rPr lang="en-US" dirty="0" err="1"/>
              <a:t>behaviour</a:t>
            </a:r>
            <a:r>
              <a:rPr lang="en-US" dirty="0"/>
              <a:t> can also be </a:t>
            </a:r>
            <a:r>
              <a:rPr lang="en-US"/>
              <a:t>specified.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628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DFAEE-1DEB-7047-8A9A-B30254503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Decisions, decisions…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0034F-22C4-C94C-BDB9-8C1FC1E035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does one go about choosing which layout manager to use?</a:t>
            </a:r>
          </a:p>
          <a:p>
            <a:endParaRPr lang="en-US" dirty="0"/>
          </a:p>
          <a:p>
            <a:pPr lvl="1"/>
            <a:r>
              <a:rPr lang="en-US" dirty="0"/>
              <a:t>For </a:t>
            </a:r>
            <a:r>
              <a:rPr lang="en-US" dirty="0" err="1"/>
              <a:t>maximising</a:t>
            </a:r>
            <a:r>
              <a:rPr lang="en-US" dirty="0"/>
              <a:t> size of components in the GUI consider: </a:t>
            </a:r>
            <a:r>
              <a:rPr lang="en-US" dirty="0" err="1"/>
              <a:t>BorderPane</a:t>
            </a:r>
            <a:r>
              <a:rPr lang="en-US" dirty="0"/>
              <a:t>, </a:t>
            </a:r>
            <a:r>
              <a:rPr lang="en-US" dirty="0" err="1"/>
              <a:t>GridPane</a:t>
            </a:r>
            <a:r>
              <a:rPr lang="en-US" dirty="0"/>
              <a:t>, </a:t>
            </a:r>
            <a:r>
              <a:rPr lang="en-US" dirty="0" err="1"/>
              <a:t>Hbox</a:t>
            </a:r>
            <a:r>
              <a:rPr lang="en-US" dirty="0"/>
              <a:t> / </a:t>
            </a:r>
            <a:r>
              <a:rPr lang="en-US" dirty="0" err="1"/>
              <a:t>Vbox</a:t>
            </a:r>
            <a:endParaRPr lang="en-US" dirty="0"/>
          </a:p>
          <a:p>
            <a:pPr lvl="1"/>
            <a:r>
              <a:rPr lang="en-US" dirty="0"/>
              <a:t>For displaying a few components in a neat row consider: </a:t>
            </a:r>
            <a:r>
              <a:rPr lang="en-US" dirty="0" err="1"/>
              <a:t>Hbox</a:t>
            </a:r>
            <a:endParaRPr lang="en-US" dirty="0"/>
          </a:p>
          <a:p>
            <a:pPr lvl="1"/>
            <a:r>
              <a:rPr lang="en-US" dirty="0"/>
              <a:t>For displaying a few components of the same size in rows and columns consider: </a:t>
            </a:r>
            <a:r>
              <a:rPr lang="en-US" dirty="0" err="1"/>
              <a:t>TilePane</a:t>
            </a:r>
            <a:endParaRPr lang="en-US" dirty="0"/>
          </a:p>
          <a:p>
            <a:pPr lvl="1"/>
            <a:r>
              <a:rPr lang="en-US" dirty="0"/>
              <a:t>For more complex GUIs consider: </a:t>
            </a:r>
            <a:r>
              <a:rPr lang="en-US" dirty="0" err="1"/>
              <a:t>GridPane</a:t>
            </a:r>
            <a:r>
              <a:rPr lang="en-US" dirty="0"/>
              <a:t> or nested Panes of different types.</a:t>
            </a:r>
          </a:p>
        </p:txBody>
      </p:sp>
    </p:spTree>
    <p:extLst>
      <p:ext uri="{BB962C8B-B14F-4D97-AF65-F5344CB8AC3E}">
        <p14:creationId xmlns:p14="http://schemas.microsoft.com/office/powerpoint/2010/main" val="722450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4DD38-2672-7549-86F5-DFB40EEE5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01F17-330E-2D41-9890-34BE08451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There is not much more to building dumb GUIs:</a:t>
            </a:r>
          </a:p>
          <a:p>
            <a:endParaRPr lang="en-US" dirty="0"/>
          </a:p>
          <a:p>
            <a:pPr lvl="1"/>
            <a:r>
              <a:rPr lang="en-US" dirty="0"/>
              <a:t>Create a bunch of visible components</a:t>
            </a:r>
          </a:p>
          <a:p>
            <a:pPr lvl="1"/>
            <a:r>
              <a:rPr lang="en-US" dirty="0" err="1"/>
              <a:t>Organise</a:t>
            </a:r>
            <a:r>
              <a:rPr lang="en-US" dirty="0"/>
              <a:t> them on panes</a:t>
            </a:r>
          </a:p>
          <a:p>
            <a:pPr lvl="1"/>
            <a:r>
              <a:rPr lang="en-US" dirty="0"/>
              <a:t>Put the panes into other panes for finer layout control</a:t>
            </a:r>
          </a:p>
          <a:p>
            <a:pPr lvl="1"/>
            <a:r>
              <a:rPr lang="en-US" dirty="0"/>
              <a:t>Finally create a Scene and add it to the Stage</a:t>
            </a:r>
          </a:p>
          <a:p>
            <a:pPr lvl="1"/>
            <a:r>
              <a:rPr lang="en-US" dirty="0"/>
              <a:t>oh, and make the Stage visible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What we need to learn next is all about the different visible components.</a:t>
            </a:r>
          </a:p>
        </p:txBody>
      </p:sp>
    </p:spTree>
    <p:extLst>
      <p:ext uri="{BB962C8B-B14F-4D97-AF65-F5344CB8AC3E}">
        <p14:creationId xmlns:p14="http://schemas.microsoft.com/office/powerpoint/2010/main" val="2605637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744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23393" y="1844825"/>
            <a:ext cx="10849204" cy="4393059"/>
          </a:xfrm>
        </p:spPr>
        <p:txBody>
          <a:bodyPr/>
          <a:lstStyle/>
          <a:p>
            <a:r>
              <a:rPr lang="en-US" dirty="0"/>
              <a:t>What does MVC stand for?</a:t>
            </a:r>
          </a:p>
          <a:p>
            <a:pPr lvl="1"/>
            <a:r>
              <a:rPr lang="en-US" dirty="0"/>
              <a:t>Model-View-Controller</a:t>
            </a:r>
          </a:p>
          <a:p>
            <a:r>
              <a:rPr lang="en-US" dirty="0"/>
              <a:t>Why is it useful?</a:t>
            </a:r>
          </a:p>
          <a:p>
            <a:pPr lvl="1"/>
            <a:r>
              <a:rPr lang="en-US" dirty="0"/>
              <a:t>Separation of concerns, high cohesion, loose coupling</a:t>
            </a:r>
          </a:p>
          <a:p>
            <a:r>
              <a:rPr lang="en-US" dirty="0"/>
              <a:t>What class do all JavaFX applications extend?</a:t>
            </a:r>
          </a:p>
          <a:p>
            <a:pPr lvl="1"/>
            <a:r>
              <a:rPr lang="en-US" dirty="0" err="1"/>
              <a:t>javafx.application.Application</a:t>
            </a:r>
            <a:endParaRPr lang="en-US" dirty="0"/>
          </a:p>
          <a:p>
            <a:r>
              <a:rPr lang="en-US" dirty="0"/>
              <a:t>What two methods in </a:t>
            </a:r>
            <a:r>
              <a:rPr lang="en-US" dirty="0" err="1"/>
              <a:t>javafx.application.Application</a:t>
            </a:r>
            <a:r>
              <a:rPr lang="en-US" dirty="0"/>
              <a:t> are critical for all JavaFX applications?</a:t>
            </a:r>
          </a:p>
          <a:p>
            <a:pPr lvl="1"/>
            <a:r>
              <a:rPr lang="en-US" dirty="0"/>
              <a:t>launch(String[] </a:t>
            </a:r>
            <a:r>
              <a:rPr lang="en-US" dirty="0" err="1"/>
              <a:t>args</a:t>
            </a:r>
            <a:r>
              <a:rPr lang="en-US" dirty="0"/>
              <a:t>): causes the JavaFX runtime to construct the application object and start the application thread.</a:t>
            </a:r>
          </a:p>
          <a:p>
            <a:pPr lvl="1"/>
            <a:r>
              <a:rPr lang="en-US" dirty="0"/>
              <a:t>start(Stage stage): is called by the JavaFX runtime (on the application thread) and allows you to construct the GUI.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26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B9FD-00D0-884D-A1DE-56DFC9F15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JavaFX on your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11F47-E632-4148-929A-FE5C2F313F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I’ve uploaded instructions on how to run JavaFX on your machine:</a:t>
            </a:r>
          </a:p>
          <a:p>
            <a:pPr lvl="1"/>
            <a:r>
              <a:rPr lang="en-GB" dirty="0">
                <a:hlinkClick r:id="rId2"/>
              </a:rPr>
              <a:t>https://secure.ecs.soton.ac.uk/notes/comp1206/javafx-instructions.html</a:t>
            </a:r>
            <a:endParaRPr lang="en-GB" dirty="0"/>
          </a:p>
          <a:p>
            <a:pPr lvl="1"/>
            <a:endParaRPr lang="en-GB" dirty="0"/>
          </a:p>
          <a:p>
            <a:r>
              <a:rPr lang="en-US" dirty="0"/>
              <a:t>Let’s try again…</a:t>
            </a:r>
          </a:p>
        </p:txBody>
      </p:sp>
    </p:spTree>
    <p:extLst>
      <p:ext uri="{BB962C8B-B14F-4D97-AF65-F5344CB8AC3E}">
        <p14:creationId xmlns:p14="http://schemas.microsoft.com/office/powerpoint/2010/main" val="56901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63AF3-9A33-C24D-A960-1F58E123B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Java GUI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95B2C-C917-9E44-B6DB-C06F37D0C4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3" y="1844825"/>
            <a:ext cx="6192687" cy="3024335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import </a:t>
            </a:r>
            <a:r>
              <a:rPr lang="en-US" sz="1400" dirty="0" err="1">
                <a:solidFill>
                  <a:schemeClr val="tx1"/>
                </a:solidFill>
                <a:latin typeface="Courier" pitchFamily="2" charset="0"/>
              </a:rPr>
              <a:t>javafx.application.Application</a:t>
            </a: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import </a:t>
            </a:r>
            <a:r>
              <a:rPr lang="en-US" sz="1400" dirty="0" err="1">
                <a:solidFill>
                  <a:schemeClr val="tx1"/>
                </a:solidFill>
                <a:latin typeface="Courier" pitchFamily="2" charset="0"/>
              </a:rPr>
              <a:t>javafx.stage.Stage</a:t>
            </a: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;</a:t>
            </a:r>
          </a:p>
          <a:p>
            <a:pPr marL="0" indent="0">
              <a:spcAft>
                <a:spcPts val="0"/>
              </a:spcAft>
              <a:buNone/>
            </a:pPr>
            <a:endParaRPr lang="en-US" sz="140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</a:rPr>
              <a:t>public class </a:t>
            </a:r>
            <a:r>
              <a:rPr lang="en-US" sz="1400" dirty="0" err="1">
                <a:latin typeface="Courier" pitchFamily="2" charset="0"/>
              </a:rPr>
              <a:t>MyFirstDumbGUI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extends Application </a:t>
            </a:r>
            <a:r>
              <a:rPr lang="en-US" sz="1400" dirty="0">
                <a:latin typeface="Courier" pitchFamily="2" charset="0"/>
              </a:rPr>
              <a:t>{</a:t>
            </a:r>
          </a:p>
          <a:p>
            <a:pPr marL="0" indent="0">
              <a:spcAft>
                <a:spcPts val="0"/>
              </a:spcAft>
              <a:buNone/>
            </a:pPr>
            <a:endParaRPr lang="en-US" sz="1400" dirty="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</a:rPr>
              <a:t>    public void 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start(Stage stage) </a:t>
            </a:r>
            <a:r>
              <a:rPr lang="en-US" sz="1400" dirty="0">
                <a:latin typeface="Courier" pitchFamily="2" charset="0"/>
              </a:rPr>
              <a:t>{    	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</a:rPr>
              <a:t>        </a:t>
            </a:r>
            <a:r>
              <a:rPr lang="en-US" sz="1400" dirty="0" err="1">
                <a:latin typeface="Courier" pitchFamily="2" charset="0"/>
              </a:rPr>
              <a:t>stage.show</a:t>
            </a:r>
            <a:r>
              <a:rPr lang="en-US" sz="1400" dirty="0">
                <a:latin typeface="Courier" pitchFamily="2" charset="0"/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</a:rPr>
              <a:t>    }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</a:rPr>
              <a:t>   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</a:rPr>
              <a:t>    public static void main(String[] </a:t>
            </a:r>
            <a:r>
              <a:rPr lang="en-US" sz="1400" dirty="0" err="1">
                <a:latin typeface="Courier" pitchFamily="2" charset="0"/>
              </a:rPr>
              <a:t>args</a:t>
            </a:r>
            <a:r>
              <a:rPr lang="en-US" sz="1400" dirty="0">
                <a:latin typeface="Courier" pitchFamily="2" charset="0"/>
              </a:rPr>
              <a:t>)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</a:rPr>
              <a:t>        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launch(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args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</a:rPr>
              <a:t>    }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</a:rPr>
              <a:t>}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C91E6AB-06CC-EF4B-924B-451223CE2517}"/>
              </a:ext>
            </a:extLst>
          </p:cNvPr>
          <p:cNvSpPr txBox="1">
            <a:spLocks/>
          </p:cNvSpPr>
          <p:nvPr/>
        </p:nvSpPr>
        <p:spPr>
          <a:xfrm>
            <a:off x="623393" y="5301208"/>
            <a:ext cx="10369151" cy="9366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 JavaFX applications extend the </a:t>
            </a:r>
            <a:r>
              <a:rPr lang="en-US" dirty="0" err="1">
                <a:latin typeface="Courier" pitchFamily="2" charset="0"/>
              </a:rPr>
              <a:t>javafx.application.Application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class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D9C0E0-8317-6B44-A5C0-77BE0ECFD6C6}"/>
              </a:ext>
            </a:extLst>
          </p:cNvPr>
          <p:cNvSpPr txBox="1"/>
          <p:nvPr/>
        </p:nvSpPr>
        <p:spPr>
          <a:xfrm>
            <a:off x="9768408" y="6300600"/>
            <a:ext cx="1704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{Source code}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921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DF970-0EB3-9043-B739-0FF446B0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" pitchFamily="2" charset="0"/>
              </a:rPr>
              <a:t>javafx.application.Application</a:t>
            </a:r>
            <a:r>
              <a:rPr lang="en-US" dirty="0"/>
              <a:t> class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F90154E-18CB-8F40-AA9A-31A1A0D428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3" y="1844825"/>
            <a:ext cx="10369151" cy="4393059"/>
          </a:xfrm>
        </p:spPr>
        <p:txBody>
          <a:bodyPr/>
          <a:lstStyle/>
          <a:p>
            <a:r>
              <a:rPr lang="en-US" dirty="0"/>
              <a:t>From the </a:t>
            </a:r>
            <a:r>
              <a:rPr lang="en-US" dirty="0">
                <a:hlinkClick r:id="rId2"/>
              </a:rPr>
              <a:t>documentation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JavaFX runtime performs the following when </a:t>
            </a:r>
            <a:r>
              <a:rPr lang="en-US" dirty="0">
                <a:latin typeface="Courier" pitchFamily="2" charset="0"/>
              </a:rPr>
              <a:t>launch</a:t>
            </a:r>
            <a:r>
              <a:rPr lang="en-US" dirty="0"/>
              <a:t> is called:</a:t>
            </a:r>
          </a:p>
          <a:p>
            <a:pPr lvl="1"/>
            <a:r>
              <a:rPr lang="en-US" dirty="0"/>
              <a:t>Constructs an instance of the specified Application class</a:t>
            </a:r>
          </a:p>
          <a:p>
            <a:pPr lvl="1"/>
            <a:r>
              <a:rPr lang="en-US" dirty="0"/>
              <a:t>Calls the </a:t>
            </a:r>
            <a:r>
              <a:rPr lang="en-US" dirty="0" err="1">
                <a:latin typeface="Courier" pitchFamily="2" charset="0"/>
              </a:rPr>
              <a:t>init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Calls the </a:t>
            </a:r>
            <a:r>
              <a:rPr lang="en-US" dirty="0">
                <a:latin typeface="Courier" pitchFamily="2" charset="0"/>
              </a:rPr>
              <a:t>start(</a:t>
            </a:r>
            <a:r>
              <a:rPr lang="en-US" dirty="0" err="1">
                <a:latin typeface="Courier" pitchFamily="2" charset="0"/>
              </a:rPr>
              <a:t>javafx.stage.Stage</a:t>
            </a:r>
            <a:r>
              <a:rPr lang="en-US" dirty="0">
                <a:latin typeface="Courier" pitchFamily="2" charset="0"/>
              </a:rPr>
              <a:t>) </a:t>
            </a:r>
            <a:r>
              <a:rPr lang="en-US" dirty="0"/>
              <a:t>method</a:t>
            </a:r>
          </a:p>
          <a:p>
            <a:pPr lvl="2"/>
            <a:r>
              <a:rPr lang="en-US" dirty="0"/>
              <a:t>Waits for the application to finish, which happens when either of the following occur:</a:t>
            </a:r>
          </a:p>
          <a:p>
            <a:pPr lvl="3"/>
            <a:r>
              <a:rPr lang="en-US" dirty="0"/>
              <a:t>the application calls </a:t>
            </a:r>
            <a:r>
              <a:rPr lang="en-US" dirty="0" err="1">
                <a:latin typeface="Courier" pitchFamily="2" charset="0"/>
              </a:rPr>
              <a:t>Platform.exit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pPr lvl="3"/>
            <a:r>
              <a:rPr lang="en-US" dirty="0"/>
              <a:t>the last window has been closed and the </a:t>
            </a:r>
            <a:r>
              <a:rPr lang="en-US" dirty="0" err="1">
                <a:latin typeface="Courier" pitchFamily="2" charset="0"/>
              </a:rPr>
              <a:t>implicitExit</a:t>
            </a:r>
            <a:r>
              <a:rPr lang="en-US" dirty="0"/>
              <a:t> attribute on Platform is </a:t>
            </a:r>
            <a:r>
              <a:rPr lang="en-US" dirty="0">
                <a:latin typeface="Courier" pitchFamily="2" charset="0"/>
              </a:rPr>
              <a:t>true</a:t>
            </a:r>
          </a:p>
          <a:p>
            <a:pPr lvl="1"/>
            <a:r>
              <a:rPr lang="en-US" dirty="0"/>
              <a:t>Calls the </a:t>
            </a:r>
            <a:r>
              <a:rPr lang="en-US" dirty="0">
                <a:latin typeface="Courier" pitchFamily="2" charset="0"/>
              </a:rPr>
              <a:t>stop() </a:t>
            </a:r>
            <a:r>
              <a:rPr lang="en-US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3180736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63AF3-9A33-C24D-A960-1F58E123B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slightly more interesting GUI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95B2C-C917-9E44-B6DB-C06F37D0C4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416" y="1772816"/>
            <a:ext cx="7056783" cy="4536503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import </a:t>
            </a:r>
            <a:r>
              <a:rPr lang="en-US" sz="1400" dirty="0" err="1">
                <a:solidFill>
                  <a:schemeClr val="tx1"/>
                </a:solidFill>
                <a:latin typeface="Courier" pitchFamily="2" charset="0"/>
              </a:rPr>
              <a:t>javafx.application.Application</a:t>
            </a: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import </a:t>
            </a:r>
            <a:r>
              <a:rPr lang="en-US" sz="1400" dirty="0" err="1">
                <a:solidFill>
                  <a:schemeClr val="tx1"/>
                </a:solidFill>
                <a:latin typeface="Courier" pitchFamily="2" charset="0"/>
              </a:rPr>
              <a:t>javafx.scene.Scene</a:t>
            </a: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import </a:t>
            </a:r>
            <a:r>
              <a:rPr lang="en-US" sz="1400" dirty="0" err="1">
                <a:solidFill>
                  <a:schemeClr val="tx1"/>
                </a:solidFill>
                <a:latin typeface="Courier" pitchFamily="2" charset="0"/>
              </a:rPr>
              <a:t>javafx.scene.control.Label</a:t>
            </a: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import </a:t>
            </a:r>
            <a:r>
              <a:rPr lang="en-US" sz="1400" dirty="0" err="1">
                <a:solidFill>
                  <a:schemeClr val="tx1"/>
                </a:solidFill>
                <a:latin typeface="Courier" pitchFamily="2" charset="0"/>
              </a:rPr>
              <a:t>javafx.stage.Stage</a:t>
            </a: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;</a:t>
            </a:r>
          </a:p>
          <a:p>
            <a:pPr marL="0" indent="0"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public class </a:t>
            </a:r>
            <a:r>
              <a:rPr lang="en-US" sz="1400" dirty="0" err="1">
                <a:solidFill>
                  <a:schemeClr val="tx1"/>
                </a:solidFill>
                <a:latin typeface="Courier" pitchFamily="2" charset="0"/>
              </a:rPr>
              <a:t>MyFirstDumbGUIWithContent</a:t>
            </a: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 extends Application {</a:t>
            </a:r>
          </a:p>
          <a:p>
            <a:pPr marL="0" indent="0"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    public void start(Stage stage) {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    	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stage.setTitle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("My First GUI");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    	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Label label = new Label("Hello World");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    	Scene scene = new Scene(label, 200, 100);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    	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stage.setScene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(scene);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   	</a:t>
            </a:r>
            <a:r>
              <a:rPr lang="en-US" sz="1400" dirty="0" err="1">
                <a:solidFill>
                  <a:schemeClr val="tx1"/>
                </a:solidFill>
                <a:latin typeface="Courier" pitchFamily="2" charset="0"/>
              </a:rPr>
              <a:t>stage.show</a:t>
            </a: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    }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   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    public static void main(String[] </a:t>
            </a:r>
            <a:r>
              <a:rPr lang="en-US" sz="1400" dirty="0" err="1">
                <a:solidFill>
                  <a:schemeClr val="tx1"/>
                </a:solidFill>
                <a:latin typeface="Courier" pitchFamily="2" charset="0"/>
              </a:rPr>
              <a:t>args</a:t>
            </a: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)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        launch(</a:t>
            </a:r>
            <a:r>
              <a:rPr lang="en-US" sz="1400" dirty="0" err="1">
                <a:solidFill>
                  <a:schemeClr val="tx1"/>
                </a:solidFill>
                <a:latin typeface="Courier" pitchFamily="2" charset="0"/>
              </a:rPr>
              <a:t>args</a:t>
            </a: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    }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}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4690E6-056D-E44F-8672-229559CCBE1D}"/>
              </a:ext>
            </a:extLst>
          </p:cNvPr>
          <p:cNvSpPr txBox="1"/>
          <p:nvPr/>
        </p:nvSpPr>
        <p:spPr>
          <a:xfrm>
            <a:off x="9768408" y="6300600"/>
            <a:ext cx="1704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{Source code}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749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A40B6-2921-594D-89BD-0769EDBC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Stage, scene, label? It’s all getting a bit complicated…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82048-AFAD-364A-BBA8-B5CBB6094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 you might expect, all graphical components are objects.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They are all instances of </a:t>
            </a:r>
            <a:r>
              <a:rPr lang="en-US" dirty="0" err="1">
                <a:solidFill>
                  <a:srgbClr val="FF0000"/>
                </a:solidFill>
              </a:rPr>
              <a:t>javafx.scene.</a:t>
            </a:r>
            <a:r>
              <a:rPr lang="en-US" b="1" dirty="0" err="1">
                <a:solidFill>
                  <a:srgbClr val="FF0000"/>
                </a:solidFill>
              </a:rPr>
              <a:t>Node</a:t>
            </a:r>
            <a:r>
              <a:rPr lang="en-US" b="1" dirty="0">
                <a:solidFill>
                  <a:srgbClr val="FF0000"/>
                </a:solidFill>
              </a:rPr>
              <a:t>.</a:t>
            </a:r>
          </a:p>
          <a:p>
            <a:r>
              <a:rPr lang="en-US" dirty="0"/>
              <a:t>A special subclass of Node is </a:t>
            </a:r>
            <a:r>
              <a:rPr lang="en-US" dirty="0" err="1">
                <a:solidFill>
                  <a:srgbClr val="FF0000"/>
                </a:solidFill>
              </a:rPr>
              <a:t>javafx.scene.</a:t>
            </a:r>
            <a:r>
              <a:rPr lang="en-US" b="1" dirty="0" err="1">
                <a:solidFill>
                  <a:srgbClr val="FF0000"/>
                </a:solidFill>
              </a:rPr>
              <a:t>Parent</a:t>
            </a:r>
            <a:r>
              <a:rPr lang="en-US" dirty="0">
                <a:solidFill>
                  <a:srgbClr val="063D5F"/>
                </a:solidFill>
              </a:rPr>
              <a:t>, which</a:t>
            </a:r>
            <a:r>
              <a:rPr lang="en-US" b="1" dirty="0">
                <a:solidFill>
                  <a:srgbClr val="063D5F"/>
                </a:solidFill>
              </a:rPr>
              <a:t> </a:t>
            </a:r>
            <a:r>
              <a:rPr lang="en-US" dirty="0">
                <a:solidFill>
                  <a:srgbClr val="063D5F"/>
                </a:solidFill>
              </a:rPr>
              <a:t>can contain child Nodes.</a:t>
            </a:r>
          </a:p>
          <a:p>
            <a:endParaRPr lang="en-US" dirty="0">
              <a:solidFill>
                <a:srgbClr val="063D5F"/>
              </a:solidFill>
            </a:endParaRPr>
          </a:p>
          <a:p>
            <a:r>
              <a:rPr lang="en-US" dirty="0">
                <a:solidFill>
                  <a:srgbClr val="063D5F"/>
                </a:solidFill>
              </a:rPr>
              <a:t>Why is this useful?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04B6372-5157-5047-918A-24AC8895A066}"/>
              </a:ext>
            </a:extLst>
          </p:cNvPr>
          <p:cNvSpPr txBox="1">
            <a:spLocks/>
          </p:cNvSpPr>
          <p:nvPr/>
        </p:nvSpPr>
        <p:spPr>
          <a:xfrm>
            <a:off x="711888" y="2348880"/>
            <a:ext cx="4880056" cy="7200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     </a:t>
            </a:r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    Label label = new Label("Hello World");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FF4FA-5674-8C44-9574-7DB64BCC3A5B}"/>
              </a:ext>
            </a:extLst>
          </p:cNvPr>
          <p:cNvSpPr txBox="1">
            <a:spLocks/>
          </p:cNvSpPr>
          <p:nvPr/>
        </p:nvSpPr>
        <p:spPr>
          <a:xfrm>
            <a:off x="711888" y="3249267"/>
            <a:ext cx="4880056" cy="7200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     </a:t>
            </a:r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    Button button = new Button();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0D71CC9-9496-974F-8E52-900A852461A1}"/>
              </a:ext>
            </a:extLst>
          </p:cNvPr>
          <p:cNvSpPr txBox="1">
            <a:spLocks/>
          </p:cNvSpPr>
          <p:nvPr/>
        </p:nvSpPr>
        <p:spPr>
          <a:xfrm>
            <a:off x="5807968" y="2348879"/>
            <a:ext cx="5544616" cy="7200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     </a:t>
            </a:r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    Group group = new Group();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1173043-F6D0-7047-9004-3C72F99BD792}"/>
              </a:ext>
            </a:extLst>
          </p:cNvPr>
          <p:cNvSpPr txBox="1">
            <a:spLocks/>
          </p:cNvSpPr>
          <p:nvPr/>
        </p:nvSpPr>
        <p:spPr>
          <a:xfrm>
            <a:off x="5807968" y="3249266"/>
            <a:ext cx="5544616" cy="7200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     </a:t>
            </a:r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    Button button = new Button(“With label!”);</a:t>
            </a:r>
          </a:p>
        </p:txBody>
      </p:sp>
    </p:spTree>
    <p:extLst>
      <p:ext uri="{BB962C8B-B14F-4D97-AF65-F5344CB8AC3E}">
        <p14:creationId xmlns:p14="http://schemas.microsoft.com/office/powerpoint/2010/main" val="913502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794C6-CFC0-5543-9F10-48F008E7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37D2D-7165-5549-963A-9BC02FA8CC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1844825"/>
            <a:ext cx="11089231" cy="4393059"/>
          </a:xfrm>
        </p:spPr>
        <p:txBody>
          <a:bodyPr/>
          <a:lstStyle/>
          <a:p>
            <a:r>
              <a:rPr lang="en-US" dirty="0"/>
              <a:t>A key concept in JavaFX is the </a:t>
            </a:r>
            <a:r>
              <a:rPr lang="en-US" dirty="0">
                <a:solidFill>
                  <a:srgbClr val="FF0000"/>
                </a:solidFill>
              </a:rPr>
              <a:t>scene graph</a:t>
            </a:r>
            <a:r>
              <a:rPr lang="en-US" dirty="0"/>
              <a:t>. All GUI elements in your application are arranged in this. It is actually a tree with a single root: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 nodes in the scene graph are instances of </a:t>
            </a:r>
            <a:r>
              <a:rPr lang="en-US" dirty="0" err="1">
                <a:solidFill>
                  <a:srgbClr val="FF0000"/>
                </a:solidFill>
              </a:rPr>
              <a:t>javafx.scene.</a:t>
            </a:r>
            <a:r>
              <a:rPr lang="en-US" b="1" dirty="0" err="1">
                <a:solidFill>
                  <a:srgbClr val="FF0000"/>
                </a:solidFill>
              </a:rPr>
              <a:t>Node</a:t>
            </a:r>
            <a:r>
              <a:rPr lang="en-US" dirty="0"/>
              <a:t> (or subclasses)</a:t>
            </a:r>
          </a:p>
          <a:p>
            <a:r>
              <a:rPr lang="en-US" dirty="0" err="1">
                <a:solidFill>
                  <a:srgbClr val="FF0000"/>
                </a:solidFill>
              </a:rPr>
              <a:t>javafx.scene.</a:t>
            </a:r>
            <a:r>
              <a:rPr lang="en-US" b="1" dirty="0" err="1">
                <a:solidFill>
                  <a:srgbClr val="FF0000"/>
                </a:solidFill>
              </a:rPr>
              <a:t>Parent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a subclass of Node and can contain children.</a:t>
            </a:r>
          </a:p>
          <a:p>
            <a:r>
              <a:rPr lang="en-US" dirty="0">
                <a:solidFill>
                  <a:schemeClr val="tx1"/>
                </a:solidFill>
              </a:rPr>
              <a:t>A </a:t>
            </a:r>
            <a:r>
              <a:rPr lang="en-US" dirty="0" err="1">
                <a:solidFill>
                  <a:srgbClr val="FF0000"/>
                </a:solidFill>
              </a:rPr>
              <a:t>javafx.scene.</a:t>
            </a:r>
            <a:r>
              <a:rPr lang="en-US" b="1" dirty="0" err="1">
                <a:solidFill>
                  <a:srgbClr val="FF0000"/>
                </a:solidFill>
              </a:rPr>
              <a:t>Scene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object holds the scene graph and must be </a:t>
            </a:r>
            <a:r>
              <a:rPr lang="en-US" dirty="0" err="1">
                <a:solidFill>
                  <a:schemeClr val="tx1"/>
                </a:solidFill>
              </a:rPr>
              <a:t>initialised</a:t>
            </a:r>
            <a:r>
              <a:rPr lang="en-US" dirty="0">
                <a:solidFill>
                  <a:schemeClr val="tx1"/>
                </a:solidFill>
              </a:rPr>
              <a:t> with a Parent node (the root).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F96D7E-24FD-4045-9E08-5BC1CCDF8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108" y="2852936"/>
            <a:ext cx="3979771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6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oS_Powerpoint_template WIDESCREEN">
  <a:themeElements>
    <a:clrScheme name="Rich Black">
      <a:dk1>
        <a:srgbClr val="231F20"/>
      </a:dk1>
      <a:lt1>
        <a:srgbClr val="FFFFFF"/>
      </a:lt1>
      <a:dk2>
        <a:srgbClr val="005C84"/>
      </a:dk2>
      <a:lt2>
        <a:srgbClr val="495961"/>
      </a:lt2>
      <a:accent1>
        <a:srgbClr val="9FB1BD"/>
      </a:accent1>
      <a:accent2>
        <a:srgbClr val="E73037"/>
      </a:accent2>
      <a:accent3>
        <a:srgbClr val="C1D100"/>
      </a:accent3>
      <a:accent4>
        <a:srgbClr val="8D3970"/>
      </a:accent4>
      <a:accent5>
        <a:srgbClr val="31BFC7"/>
      </a:accent5>
      <a:accent6>
        <a:srgbClr val="EF7D00"/>
      </a:accent6>
      <a:hlink>
        <a:srgbClr val="74C9E5"/>
      </a:hlink>
      <a:folHlink>
        <a:srgbClr val="D5007F"/>
      </a:folHlink>
    </a:clrScheme>
    <a:fontScheme name="Custom 1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 of Southampton - Powerpoint Template 6 - Widescreen.pptx [Read-Only]" id="{7A495C43-22AD-48F1-9885-CA72CE97D94C}" vid="{4D4E6EE3-7346-426C-9880-09CE918C2577}"/>
    </a:ext>
  </a:extLst>
</a:theme>
</file>

<file path=ppt/theme/theme2.xml><?xml version="1.0" encoding="utf-8"?>
<a:theme xmlns:a="http://schemas.openxmlformats.org/drawingml/2006/main" name="Title and content">
  <a:themeElements>
    <a:clrScheme name="UoS Brand Colours">
      <a:dk1>
        <a:srgbClr val="231F20"/>
      </a:dk1>
      <a:lt1>
        <a:srgbClr val="FFFFFF"/>
      </a:lt1>
      <a:dk2>
        <a:srgbClr val="005C84"/>
      </a:dk2>
      <a:lt2>
        <a:srgbClr val="495961"/>
      </a:lt2>
      <a:accent1>
        <a:srgbClr val="9FB1BD"/>
      </a:accent1>
      <a:accent2>
        <a:srgbClr val="E73037"/>
      </a:accent2>
      <a:accent3>
        <a:srgbClr val="C1D100"/>
      </a:accent3>
      <a:accent4>
        <a:srgbClr val="8D3970"/>
      </a:accent4>
      <a:accent5>
        <a:srgbClr val="31BFC7"/>
      </a:accent5>
      <a:accent6>
        <a:srgbClr val="EF7D00"/>
      </a:accent6>
      <a:hlink>
        <a:srgbClr val="74C9E5"/>
      </a:hlink>
      <a:folHlink>
        <a:srgbClr val="D5007F"/>
      </a:folHlink>
    </a:clrScheme>
    <a:fontScheme name="UoS Powerpoint Fonts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 of Southampton - Powerpoint Template 6 - Widescreen.pptx [Read-Only]" id="{7A495C43-22AD-48F1-9885-CA72CE97D94C}" vid="{386838FE-1C32-45C0-A1CB-CC170B84494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UoS_Powerpoint_template WIDESCREEN</Template>
  <TotalTime>1563</TotalTime>
  <Words>2193</Words>
  <Application>Microsoft Macintosh PowerPoint</Application>
  <PresentationFormat>Widescreen</PresentationFormat>
  <Paragraphs>330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Courier</vt:lpstr>
      <vt:lpstr>Lucida Sans</vt:lpstr>
      <vt:lpstr>Calibri</vt:lpstr>
      <vt:lpstr>UoS_Powerpoint_template WIDESCREEN</vt:lpstr>
      <vt:lpstr>Title and content</vt:lpstr>
      <vt:lpstr>PowerPoint Presentation</vt:lpstr>
      <vt:lpstr>COMP1206 - Programming 2</vt:lpstr>
      <vt:lpstr>Recap</vt:lpstr>
      <vt:lpstr>Using JavaFX on your machine</vt:lpstr>
      <vt:lpstr>My first Java GUI</vt:lpstr>
      <vt:lpstr>javafx.application.Application class</vt:lpstr>
      <vt:lpstr>A slightly more interesting GUI</vt:lpstr>
      <vt:lpstr>Stage, scene, label? It’s all getting a bit complicated…</vt:lpstr>
      <vt:lpstr>Scene graph</vt:lpstr>
      <vt:lpstr>Let’s look at an example…</vt:lpstr>
      <vt:lpstr>Application Thread</vt:lpstr>
      <vt:lpstr>Application Thread</vt:lpstr>
      <vt:lpstr>Adding Nodes to a Parent</vt:lpstr>
      <vt:lpstr>How to layout components?</vt:lpstr>
      <vt:lpstr>Layout Panes</vt:lpstr>
      <vt:lpstr>FlowPane</vt:lpstr>
      <vt:lpstr>FlowPane</vt:lpstr>
      <vt:lpstr>TilePane</vt:lpstr>
      <vt:lpstr>BorderPane</vt:lpstr>
      <vt:lpstr>HBox VBox</vt:lpstr>
      <vt:lpstr>Building more complex GUIs</vt:lpstr>
      <vt:lpstr>GridPane</vt:lpstr>
      <vt:lpstr>Decisions, decisions…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Stein S.</dc:creator>
  <cp:lastModifiedBy>Stein S.</cp:lastModifiedBy>
  <cp:revision>5</cp:revision>
  <dcterms:created xsi:type="dcterms:W3CDTF">2020-01-28T09:49:16Z</dcterms:created>
  <dcterms:modified xsi:type="dcterms:W3CDTF">2020-01-31T21:03:42Z</dcterms:modified>
</cp:coreProperties>
</file>